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1" r:id="rId6"/>
    <p:sldId id="262" r:id="rId7"/>
    <p:sldId id="285" r:id="rId8"/>
    <p:sldId id="371" r:id="rId9"/>
    <p:sldId id="372" r:id="rId10"/>
    <p:sldId id="263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368" r:id="rId19"/>
    <p:sldId id="284" r:id="rId20"/>
    <p:sldId id="274" r:id="rId21"/>
    <p:sldId id="275" r:id="rId22"/>
    <p:sldId id="276" r:id="rId23"/>
    <p:sldId id="370" r:id="rId24"/>
    <p:sldId id="277" r:id="rId25"/>
    <p:sldId id="282" r:id="rId26"/>
    <p:sldId id="295" r:id="rId27"/>
    <p:sldId id="297" r:id="rId28"/>
    <p:sldId id="298" r:id="rId29"/>
    <p:sldId id="299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1" r:id="rId40"/>
    <p:sldId id="312" r:id="rId41"/>
    <p:sldId id="313" r:id="rId42"/>
    <p:sldId id="310" r:id="rId43"/>
    <p:sldId id="314" r:id="rId44"/>
    <p:sldId id="315" r:id="rId45"/>
    <p:sldId id="316" r:id="rId46"/>
    <p:sldId id="318" r:id="rId47"/>
    <p:sldId id="319" r:id="rId48"/>
    <p:sldId id="320" r:id="rId49"/>
    <p:sldId id="321" r:id="rId50"/>
    <p:sldId id="325" r:id="rId51"/>
    <p:sldId id="327" r:id="rId52"/>
    <p:sldId id="328" r:id="rId53"/>
    <p:sldId id="280" r:id="rId54"/>
    <p:sldId id="281" r:id="rId55"/>
    <p:sldId id="279" r:id="rId56"/>
    <p:sldId id="32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78" y="12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A3C2E-18D3-A246-94B9-9487146633C5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438F4-F50F-CB45-854D-6A1A628F62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8177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4CD30-58B9-E340-85C8-3A7E6909C79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289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2954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1%-10%-100%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413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 beating</a:t>
            </a:r>
            <a:r>
              <a:rPr lang="en-US" baseline="0" dirty="0" smtClean="0"/>
              <a:t> every 3 seconds. If NN does not hear from DN in 10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it starts to replicate the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161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r>
              <a:rPr lang="en-US" baseline="0" dirty="0" smtClean="0"/>
              <a:t> block is 32K times larger than regular file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82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Analogy:</a:t>
            </a:r>
            <a:r>
              <a:rPr lang="en-US" baseline="0" dirty="0" smtClean="0"/>
              <a:t> Name Node is like the Index cards in library. When you borrow a book, go to find its index in the central place and then go to book shelves and find those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275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scarece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902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 short</a:t>
            </a:r>
            <a:r>
              <a:rPr lang="en-US" baseline="0" dirty="0" smtClean="0"/>
              <a:t> excise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2393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 </a:t>
            </a:r>
            <a:r>
              <a:rPr lang="en-US" smtClean="0"/>
              <a:t>short</a:t>
            </a:r>
            <a:r>
              <a:rPr lang="en-US" baseline="0" smtClean="0"/>
              <a:t> excise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2393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 happens</a:t>
            </a:r>
            <a:r>
              <a:rPr lang="en-US" baseline="0" dirty="0" smtClean="0"/>
              <a:t> if a node fails during write?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275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alphabets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06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632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CBA7F9EE-C7C1-4F36-BE1D-0CB59710A6B6}" type="slidenum">
              <a:rPr lang="en-US" smtClean="0"/>
              <a:pPr eaLnBrk="1" hangingPunct="1"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CBA7F9EE-C7C1-4F36-BE1D-0CB59710A6B6}" type="slidenum">
              <a:rPr lang="en-US" smtClean="0"/>
              <a:pPr eaLnBrk="1" hangingPunct="1"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 York Times Faced Challenge in 2007: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Challenging and Complicated Computing Chore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http://www.greenm3.com/</a:t>
            </a:r>
            <a:r>
              <a:rPr lang="en-US" dirty="0" err="1" smtClean="0"/>
              <a:t>gdcblog</a:t>
            </a:r>
            <a:r>
              <a:rPr lang="en-US" dirty="0" smtClean="0"/>
              <a:t>/2008/11/5/nytimes-aws-cloud-computing-mistake-cost-240.html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4CD30-58B9-E340-85C8-3A7E6909C79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396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 York Times Faced Challenge in 2007: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Challenging and Complicated Computing Chore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http://www.greenm3.com/</a:t>
            </a:r>
            <a:r>
              <a:rPr lang="en-US" dirty="0" err="1" smtClean="0"/>
              <a:t>gdcblog</a:t>
            </a:r>
            <a:r>
              <a:rPr lang="en-US" dirty="0" smtClean="0"/>
              <a:t>/2008/11/5/nytimes-aws-cloud-computing-mistake-cost-240.html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4CD30-58B9-E340-85C8-3A7E6909C79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396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38F4-F50F-CB45-854D-6A1A628F628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17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CBA7F9EE-C7C1-4F36-BE1D-0CB59710A6B6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174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797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670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361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896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92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1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39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345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903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324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54ED0-7096-8E4E-9720-CFAD7C39C82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9F1B-8E04-0B4B-A3E5-E174CB4E48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203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2.4.1/hadoop-project-dist/hadoop-common/FileSystemShell.html" TargetMode="External"/><Relationship Id="rId2" Type="http://schemas.openxmlformats.org/officeDocument/2006/relationships/hyperlink" Target="http://ccl.cse.nd.edu/operations/hadoop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1208"/>
            <a:ext cx="7772400" cy="1470025"/>
          </a:xfrm>
        </p:spPr>
        <p:txBody>
          <a:bodyPr/>
          <a:lstStyle/>
          <a:p>
            <a:r>
              <a:rPr lang="en-US" dirty="0" smtClean="0"/>
              <a:t>Hadoop Lecture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80" y="4451971"/>
            <a:ext cx="6602191" cy="137487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Sunrise Technologies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374900"/>
            <a:ext cx="3873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76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85"/>
            <a:ext cx="8229600" cy="7146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That is a lot of data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9" y="1070812"/>
            <a:ext cx="7272421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98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26740" y="2796823"/>
            <a:ext cx="2690520" cy="112888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Big Data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827853"/>
          </a:xfrm>
        </p:spPr>
        <p:txBody>
          <a:bodyPr/>
          <a:lstStyle/>
          <a:p>
            <a:r>
              <a:rPr lang="en-US" dirty="0" smtClean="0"/>
              <a:t>What are Key Features of Big Data?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2148" y="2439343"/>
            <a:ext cx="244592" cy="35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17260" y="2439343"/>
            <a:ext cx="334903" cy="35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17260" y="3925711"/>
            <a:ext cx="334903" cy="376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916296" y="3925711"/>
            <a:ext cx="310444" cy="376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54474" y="1636890"/>
            <a:ext cx="2079037" cy="5324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Volume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54474" y="2169350"/>
            <a:ext cx="2079037" cy="893703"/>
          </a:xfrm>
          <a:prstGeom prst="roundRect">
            <a:avLst>
              <a:gd name="adj" fmla="val 791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numCol="1" rtlCol="0" anchor="ctr" anchorCtr="1"/>
          <a:lstStyle/>
          <a:p>
            <a:pPr algn="ctr"/>
            <a:r>
              <a:rPr lang="en-US" dirty="0" smtClean="0"/>
              <a:t>Petabyte scale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754474" y="4298245"/>
            <a:ext cx="2079037" cy="5324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Variety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54474" y="4830705"/>
            <a:ext cx="2079037" cy="893703"/>
          </a:xfrm>
          <a:prstGeom prst="roundRect">
            <a:avLst>
              <a:gd name="adj" fmla="val 791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numCol="1" rtlCol="0" anchor="t" anchorCtr="0"/>
          <a:lstStyle/>
          <a:p>
            <a:pPr algn="ctr"/>
            <a:r>
              <a:rPr lang="en-US" dirty="0" smtClean="0"/>
              <a:t>Structured</a:t>
            </a:r>
          </a:p>
          <a:p>
            <a:pPr algn="ctr"/>
            <a:r>
              <a:rPr lang="en-US" dirty="0" smtClean="0"/>
              <a:t>Semi-structured</a:t>
            </a:r>
          </a:p>
          <a:p>
            <a:pPr algn="ctr"/>
            <a:r>
              <a:rPr lang="en-US" dirty="0" smtClean="0"/>
              <a:t>Unstructured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532503" y="1636890"/>
            <a:ext cx="2079037" cy="5324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Velocity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532503" y="2169350"/>
            <a:ext cx="2079037" cy="893703"/>
          </a:xfrm>
          <a:prstGeom prst="roundRect">
            <a:avLst>
              <a:gd name="adj" fmla="val 791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numCol="1" rtlCol="0" anchor="t" anchorCtr="0"/>
          <a:lstStyle/>
          <a:p>
            <a:pPr algn="ctr"/>
            <a:r>
              <a:rPr lang="en-US" dirty="0" smtClean="0"/>
              <a:t>Social Media</a:t>
            </a:r>
          </a:p>
          <a:p>
            <a:pPr algn="ctr"/>
            <a:r>
              <a:rPr lang="en-US" dirty="0" smtClean="0"/>
              <a:t>Sensor</a:t>
            </a:r>
          </a:p>
          <a:p>
            <a:pPr algn="ctr"/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532503" y="4298245"/>
            <a:ext cx="2079037" cy="5324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Veracity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32503" y="4830705"/>
            <a:ext cx="2079037" cy="893703"/>
          </a:xfrm>
          <a:prstGeom prst="roundRect">
            <a:avLst>
              <a:gd name="adj" fmla="val 791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numCol="1" rtlCol="0" anchor="t" anchorCtr="0"/>
          <a:lstStyle/>
          <a:p>
            <a:pPr algn="ctr"/>
            <a:r>
              <a:rPr lang="en-US" dirty="0" smtClean="0"/>
              <a:t>Unclean</a:t>
            </a:r>
          </a:p>
          <a:p>
            <a:pPr algn="ctr"/>
            <a:r>
              <a:rPr lang="en-US" dirty="0" smtClean="0"/>
              <a:t>Imprecise</a:t>
            </a:r>
          </a:p>
          <a:p>
            <a:pPr algn="ctr"/>
            <a:r>
              <a:rPr lang="en-US" dirty="0"/>
              <a:t>U</a:t>
            </a:r>
            <a:r>
              <a:rPr lang="en-US" dirty="0" smtClean="0"/>
              <a:t>nclear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662947" y="4411579"/>
            <a:ext cx="1938421" cy="614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4 </a:t>
            </a:r>
            <a:r>
              <a:rPr lang="en-US" sz="3200" b="1" dirty="0" err="1" smtClean="0">
                <a:solidFill>
                  <a:schemeClr val="tx1"/>
                </a:solidFill>
              </a:rPr>
              <a:t>Vs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60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53" y="2589464"/>
            <a:ext cx="8229600" cy="114032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Philosophy to Scale for Big Data?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584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0"/>
            <a:ext cx="8229600" cy="1143000"/>
          </a:xfrm>
        </p:spPr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8" y="1123532"/>
            <a:ext cx="5424036" cy="502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0484" y="2011022"/>
            <a:ext cx="240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Divide Work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94727" y="5071980"/>
            <a:ext cx="272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Combine Results</a:t>
            </a:r>
            <a:endParaRPr lang="en-US" sz="2800" b="1" dirty="0"/>
          </a:p>
        </p:txBody>
      </p:sp>
      <p:sp>
        <p:nvSpPr>
          <p:cNvPr id="8" name="Down Arrow 7"/>
          <p:cNvSpPr/>
          <p:nvPr/>
        </p:nvSpPr>
        <p:spPr>
          <a:xfrm>
            <a:off x="7138737" y="2673684"/>
            <a:ext cx="360947" cy="23982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29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37" y="274638"/>
            <a:ext cx="85130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processing is non-trivial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6217"/>
            <a:ext cx="8229600" cy="3651584"/>
          </a:xfrm>
        </p:spPr>
        <p:txBody>
          <a:bodyPr/>
          <a:lstStyle/>
          <a:p>
            <a:r>
              <a:rPr lang="en-US" dirty="0" smtClean="0"/>
              <a:t>How to assign tasks to different workers in an efficient way?</a:t>
            </a:r>
          </a:p>
          <a:p>
            <a:r>
              <a:rPr lang="en-US" dirty="0" smtClean="0"/>
              <a:t>What happens if tasks fail?</a:t>
            </a:r>
          </a:p>
          <a:p>
            <a:r>
              <a:rPr lang="en-US" dirty="0" smtClean="0"/>
              <a:t>How do workers exchange results?</a:t>
            </a:r>
          </a:p>
          <a:p>
            <a:r>
              <a:rPr lang="en-US" dirty="0" smtClean="0"/>
              <a:t>How to synchronize distributed tasks allocated to different workers?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3" y="4643521"/>
            <a:ext cx="3242510" cy="22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81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</a:t>
            </a:r>
            <a:r>
              <a:rPr lang="en-US" dirty="0"/>
              <a:t>s</a:t>
            </a:r>
            <a:r>
              <a:rPr lang="en-US" dirty="0" smtClean="0"/>
              <a:t>torage is challenging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Volumes are massive</a:t>
            </a:r>
          </a:p>
          <a:p>
            <a:r>
              <a:rPr lang="en-US" dirty="0" smtClean="0"/>
              <a:t>Reliability of Storing PBs of data is challenging</a:t>
            </a:r>
          </a:p>
          <a:p>
            <a:r>
              <a:rPr lang="en-US" dirty="0" smtClean="0"/>
              <a:t>All kinds of failures: Disk/Hardware/Network Failures</a:t>
            </a:r>
          </a:p>
          <a:p>
            <a:r>
              <a:rPr lang="en-US" dirty="0" smtClean="0"/>
              <a:t>Probability of failures simply increase with the number of machines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32" y="4980405"/>
            <a:ext cx="3277268" cy="16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5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popular solution: Hadoop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0681" r="10681"/>
          <a:stretch>
            <a:fillRect/>
          </a:stretch>
        </p:blipFill>
        <p:spPr>
          <a:xfrm>
            <a:off x="775374" y="1453152"/>
            <a:ext cx="7710905" cy="4240701"/>
          </a:xfrm>
        </p:spPr>
      </p:pic>
      <p:sp>
        <p:nvSpPr>
          <p:cNvPr id="5" name="TextBox 4"/>
          <p:cNvSpPr txBox="1"/>
          <p:nvPr/>
        </p:nvSpPr>
        <p:spPr>
          <a:xfrm>
            <a:off x="1310110" y="5945378"/>
            <a:ext cx="652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Hadoop Cluster at Yahoo! (Credit: Yahoo)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859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Redundant, Fault-tolerant data storage</a:t>
            </a:r>
          </a:p>
          <a:p>
            <a:r>
              <a:rPr lang="en-US" dirty="0" smtClean="0"/>
              <a:t>Parallel computation framework</a:t>
            </a:r>
          </a:p>
          <a:p>
            <a:r>
              <a:rPr lang="en-US" dirty="0" smtClean="0"/>
              <a:t>Job coordination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021890"/>
            <a:ext cx="4775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84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9662"/>
          </a:xfrm>
        </p:spPr>
        <p:txBody>
          <a:bodyPr/>
          <a:lstStyle/>
          <a:p>
            <a:r>
              <a:rPr lang="en-US" dirty="0" smtClean="0"/>
              <a:t>Redundant, Fault-tolerant data storage</a:t>
            </a:r>
          </a:p>
          <a:p>
            <a:r>
              <a:rPr lang="en-US" dirty="0" smtClean="0"/>
              <a:t>Parallel computation framework</a:t>
            </a:r>
          </a:p>
          <a:p>
            <a:r>
              <a:rPr lang="en-US" dirty="0" smtClean="0"/>
              <a:t>Job coordination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708400"/>
            <a:ext cx="1435100" cy="1709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" y="5417474"/>
            <a:ext cx="2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Programmers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2908300" y="4366974"/>
            <a:ext cx="1727200" cy="419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3200" y="3472477"/>
            <a:ext cx="28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No longer need to worry about </a:t>
            </a:r>
            <a:endParaRPr lang="en-US" sz="2400" b="1" i="1" dirty="0"/>
          </a:p>
        </p:txBody>
      </p:sp>
      <p:sp>
        <p:nvSpPr>
          <p:cNvPr id="9" name="Left Brace 8"/>
          <p:cNvSpPr/>
          <p:nvPr/>
        </p:nvSpPr>
        <p:spPr>
          <a:xfrm>
            <a:off x="4838700" y="2857500"/>
            <a:ext cx="1079500" cy="3530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07100" y="2641480"/>
            <a:ext cx="28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Q: Where file is located? 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7100" y="3708400"/>
            <a:ext cx="28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Q: How to handle failures &amp; data lost?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7100" y="4729776"/>
            <a:ext cx="28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Q: How to divide computation? 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5200" y="5765799"/>
            <a:ext cx="287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Q: How to program for scaling?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4854038"/>
            <a:ext cx="1532080" cy="10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25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real world example of New York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2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 </a:t>
            </a:r>
            <a:r>
              <a:rPr lang="en-US" dirty="0" smtClean="0"/>
              <a:t>Make entire archive of articles available online: 11 million, from 1851</a:t>
            </a:r>
          </a:p>
          <a:p>
            <a:r>
              <a:rPr lang="en-US" b="1" dirty="0" smtClean="0"/>
              <a:t>Task: </a:t>
            </a:r>
            <a:r>
              <a:rPr lang="en-US" dirty="0" smtClean="0"/>
              <a:t>Translate 4 TB TIFF images to PDF files</a:t>
            </a:r>
          </a:p>
          <a:p>
            <a:r>
              <a:rPr lang="en-US" b="1" dirty="0" smtClean="0"/>
              <a:t>Solution:</a:t>
            </a:r>
            <a:r>
              <a:rPr lang="en-US" dirty="0" smtClean="0"/>
              <a:t> Used Amazon Elastic Compute Cloud (EC2) and Simple Storage System (S3)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Time: </a:t>
            </a:r>
            <a:r>
              <a:rPr lang="en-US" b="1" dirty="0">
                <a:solidFill>
                  <a:srgbClr val="800000"/>
                </a:solidFill>
              </a:rPr>
              <a:t>?</a:t>
            </a:r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Costs:</a:t>
            </a:r>
            <a:r>
              <a:rPr lang="en-US" b="1" dirty="0" smtClean="0">
                <a:solidFill>
                  <a:srgbClr val="80000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?</a:t>
            </a:r>
            <a:r>
              <a:rPr lang="en-US" b="1" dirty="0" smtClean="0">
                <a:solidFill>
                  <a:srgbClr val="80000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42" y="4148132"/>
            <a:ext cx="3187700" cy="255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330" y="4148132"/>
            <a:ext cx="594678" cy="594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74" y="4742810"/>
            <a:ext cx="647434" cy="7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82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Hadoop?</a:t>
            </a:r>
          </a:p>
          <a:p>
            <a:r>
              <a:rPr lang="en-US" dirty="0" smtClean="0"/>
              <a:t>What is Hadoop?</a:t>
            </a:r>
          </a:p>
          <a:p>
            <a:r>
              <a:rPr lang="en-US" dirty="0" smtClean="0"/>
              <a:t>How to Hadoop?</a:t>
            </a:r>
          </a:p>
          <a:p>
            <a:r>
              <a:rPr lang="en-US" dirty="0" smtClean="0"/>
              <a:t>Examples of 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42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real world example of New York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2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 </a:t>
            </a:r>
            <a:r>
              <a:rPr lang="en-US" dirty="0" smtClean="0"/>
              <a:t>Make entire archive of articles available online: 11 million, from 1851</a:t>
            </a:r>
          </a:p>
          <a:p>
            <a:r>
              <a:rPr lang="en-US" b="1" dirty="0" smtClean="0"/>
              <a:t>Task: </a:t>
            </a:r>
            <a:r>
              <a:rPr lang="en-US" dirty="0" smtClean="0"/>
              <a:t>Translate 4 TB TIFF images to PDF files</a:t>
            </a:r>
          </a:p>
          <a:p>
            <a:r>
              <a:rPr lang="en-US" b="1" dirty="0" smtClean="0"/>
              <a:t>Solution:</a:t>
            </a:r>
            <a:r>
              <a:rPr lang="en-US" dirty="0" smtClean="0"/>
              <a:t> Used Amazon Elastic Compute Cloud (EC2) and Simple Storage System (S3)</a:t>
            </a:r>
          </a:p>
          <a:p>
            <a:r>
              <a:rPr lang="en-US" b="1" dirty="0" smtClean="0"/>
              <a:t>Time: </a:t>
            </a:r>
            <a:r>
              <a:rPr lang="en-US" b="1" dirty="0" smtClean="0">
                <a:solidFill>
                  <a:srgbClr val="3366FF"/>
                </a:solidFill>
              </a:rPr>
              <a:t>&lt; 24 hours</a:t>
            </a:r>
          </a:p>
          <a:p>
            <a:r>
              <a:rPr lang="en-US" b="1" dirty="0" smtClean="0"/>
              <a:t>Costs: </a:t>
            </a:r>
            <a:r>
              <a:rPr lang="en-US" b="1" dirty="0" smtClean="0">
                <a:solidFill>
                  <a:srgbClr val="3366FF"/>
                </a:solidFill>
              </a:rPr>
              <a:t>$240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42" y="4148132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09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are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289" b="132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886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history on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Hadoop is an open-source implementation based on </a:t>
            </a:r>
            <a:r>
              <a:rPr lang="en-US" b="1" dirty="0" smtClean="0"/>
              <a:t>Google File System </a:t>
            </a:r>
            <a:r>
              <a:rPr lang="en-US" dirty="0" smtClean="0"/>
              <a:t>(GFS) and </a:t>
            </a:r>
            <a:r>
              <a:rPr lang="en-US" b="1" dirty="0" err="1" smtClean="0"/>
              <a:t>MapReduce</a:t>
            </a:r>
            <a:r>
              <a:rPr lang="en-US" b="1" dirty="0" smtClean="0"/>
              <a:t> </a:t>
            </a:r>
            <a:r>
              <a:rPr lang="en-US" dirty="0" smtClean="0"/>
              <a:t>from Google</a:t>
            </a:r>
          </a:p>
          <a:p>
            <a:r>
              <a:rPr lang="en-US" dirty="0" smtClean="0"/>
              <a:t>Hadoop was created by </a:t>
            </a:r>
            <a:r>
              <a:rPr lang="en-US" b="1" dirty="0" smtClean="0"/>
              <a:t>Doug Cutting </a:t>
            </a:r>
            <a:r>
              <a:rPr lang="en-US" dirty="0" smtClean="0"/>
              <a:t>and </a:t>
            </a:r>
            <a:r>
              <a:rPr lang="en-US" b="1" dirty="0" smtClean="0"/>
              <a:t>Mike </a:t>
            </a:r>
            <a:r>
              <a:rPr lang="en-US" b="1" dirty="0" err="1" smtClean="0"/>
              <a:t>Cafarella</a:t>
            </a:r>
            <a:r>
              <a:rPr lang="en-US" b="1" dirty="0" smtClean="0"/>
              <a:t> </a:t>
            </a:r>
            <a:r>
              <a:rPr lang="en-US" dirty="0" smtClean="0"/>
              <a:t>in 2005</a:t>
            </a:r>
          </a:p>
          <a:p>
            <a:r>
              <a:rPr lang="en-US" dirty="0" smtClean="0"/>
              <a:t>Hadoop was donated to </a:t>
            </a:r>
            <a:r>
              <a:rPr lang="en-US" b="1" dirty="0" smtClean="0"/>
              <a:t>Apache </a:t>
            </a:r>
            <a:r>
              <a:rPr lang="en-US" dirty="0" smtClean="0"/>
              <a:t>in 2006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68" y="4641821"/>
            <a:ext cx="1497264" cy="20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08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xfrm>
            <a:off x="457200" y="303213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 smtClean="0"/>
              <a:t>Who are using Hadoop?</a:t>
            </a:r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52400" y="1336185"/>
            <a:ext cx="8686800" cy="4724400"/>
            <a:chOff x="152400" y="1336185"/>
            <a:chExt cx="8686800" cy="47244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/>
            </a:blip>
            <a:stretch>
              <a:fillRect/>
            </a:stretch>
          </p:blipFill>
          <p:spPr>
            <a:xfrm>
              <a:off x="228600" y="1869585"/>
              <a:ext cx="2743200" cy="17666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2" descr="http://t2.gstatic.com/images?q=tbn:ANd9GcRMEiHyKbA7ufLqg6hvyLzDWhHGEnQ-rHTFJBAGlDc_dADr24GbizHlX5U"/>
            <p:cNvPicPr>
              <a:picLocks noChangeAspect="1" noChangeArrowheads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1524000" y="2631585"/>
              <a:ext cx="1468798" cy="914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6389" name="TextBox 8"/>
            <p:cNvSpPr txBox="1">
              <a:spLocks noChangeArrowheads="1"/>
            </p:cNvSpPr>
            <p:nvPr/>
          </p:nvSpPr>
          <p:spPr bwMode="auto">
            <a:xfrm>
              <a:off x="5964238" y="1375873"/>
              <a:ext cx="28749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Homeland Security</a:t>
              </a:r>
            </a:p>
          </p:txBody>
        </p:sp>
        <p:sp>
          <p:nvSpPr>
            <p:cNvPr id="16390" name="TextBox 9"/>
            <p:cNvSpPr txBox="1">
              <a:spLocks noChangeArrowheads="1"/>
            </p:cNvSpPr>
            <p:nvPr/>
          </p:nvSpPr>
          <p:spPr bwMode="auto">
            <a:xfrm>
              <a:off x="6019800" y="4003185"/>
              <a:ext cx="27432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Real Time Search</a:t>
              </a:r>
            </a:p>
          </p:txBody>
        </p:sp>
        <p:sp>
          <p:nvSpPr>
            <p:cNvPr id="16391" name="Rectangle 10"/>
            <p:cNvSpPr>
              <a:spLocks noChangeArrowheads="1"/>
            </p:cNvSpPr>
            <p:nvPr/>
          </p:nvSpPr>
          <p:spPr bwMode="auto">
            <a:xfrm>
              <a:off x="152400" y="1412385"/>
              <a:ext cx="2743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/>
                <a:t>Social</a:t>
              </a:r>
            </a:p>
          </p:txBody>
        </p:sp>
        <p:sp>
          <p:nvSpPr>
            <p:cNvPr id="16392" name="TextBox 12"/>
            <p:cNvSpPr txBox="1">
              <a:spLocks noChangeArrowheads="1"/>
            </p:cNvSpPr>
            <p:nvPr/>
          </p:nvSpPr>
          <p:spPr bwMode="auto">
            <a:xfrm>
              <a:off x="152400" y="4003185"/>
              <a:ext cx="28194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sz="1600" dirty="0" err="1">
                  <a:latin typeface="Arial" charset="0"/>
                </a:rPr>
                <a:t>eCommerce</a:t>
              </a:r>
              <a:endParaRPr lang="en-US" sz="1600" dirty="0">
                <a:latin typeface="Arial" charset="0"/>
              </a:endParaRPr>
            </a:p>
          </p:txBody>
        </p:sp>
        <p:pic>
          <p:nvPicPr>
            <p:cNvPr id="1639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945785"/>
              <a:ext cx="2590800" cy="172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1" name="TextBox 14"/>
            <p:cNvSpPr txBox="1">
              <a:spLocks noChangeArrowheads="1"/>
            </p:cNvSpPr>
            <p:nvPr/>
          </p:nvSpPr>
          <p:spPr bwMode="auto">
            <a:xfrm>
              <a:off x="3352800" y="1336185"/>
              <a:ext cx="2362200" cy="64611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 smtClean="0">
                  <a:latin typeface="+mn-lt"/>
                  <a:ea typeface="+mn-ea"/>
                  <a:cs typeface="+mn-cs"/>
                </a:rPr>
                <a:t>User Tracking &amp; Engagement</a:t>
              </a: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95" name="TextBox 17"/>
            <p:cNvSpPr txBox="1">
              <a:spLocks noChangeArrowheads="1"/>
            </p:cNvSpPr>
            <p:nvPr/>
          </p:nvSpPr>
          <p:spPr bwMode="auto">
            <a:xfrm>
              <a:off x="3505200" y="4003185"/>
              <a:ext cx="228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600">
                  <a:latin typeface="Arial" charset="0"/>
                </a:rPr>
                <a:t>Financial Services </a:t>
              </a:r>
            </a:p>
          </p:txBody>
        </p:sp>
        <p:pic>
          <p:nvPicPr>
            <p:cNvPr id="16396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525395"/>
              <a:ext cx="381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97" name="Group 11"/>
            <p:cNvGrpSpPr>
              <a:grpSpLocks/>
            </p:cNvGrpSpPr>
            <p:nvPr/>
          </p:nvGrpSpPr>
          <p:grpSpPr bwMode="auto">
            <a:xfrm>
              <a:off x="6273800" y="4928495"/>
              <a:ext cx="2425700" cy="482600"/>
              <a:chOff x="5727959" y="4694719"/>
              <a:chExt cx="3208432" cy="639281"/>
            </a:xfrm>
          </p:grpSpPr>
          <p:pic>
            <p:nvPicPr>
              <p:cNvPr id="16409" name="Picture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7959" y="4694719"/>
                <a:ext cx="239466" cy="639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10" name="Picture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559" y="4694719"/>
                <a:ext cx="2979832" cy="639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398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5693"/>
            <a:stretch>
              <a:fillRect/>
            </a:stretch>
          </p:blipFill>
          <p:spPr bwMode="auto">
            <a:xfrm>
              <a:off x="6300788" y="4483995"/>
              <a:ext cx="90805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5474595"/>
              <a:ext cx="4667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547459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>
              <a:off x="3200400" y="1412385"/>
              <a:ext cx="0" cy="464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cxnSp>
          <p:nvCxnSpPr>
            <p:cNvPr id="27" name="Straight Connector 26"/>
            <p:cNvCxnSpPr>
              <a:cxnSpLocks noChangeShapeType="1"/>
            </p:cNvCxnSpPr>
            <p:nvPr/>
          </p:nvCxnSpPr>
          <p:spPr bwMode="auto">
            <a:xfrm>
              <a:off x="5867400" y="1412385"/>
              <a:ext cx="0" cy="464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cxnSp>
          <p:nvCxnSpPr>
            <p:cNvPr id="28" name="Straight Connector 27"/>
            <p:cNvCxnSpPr>
              <a:cxnSpLocks noChangeShapeType="1"/>
            </p:cNvCxnSpPr>
            <p:nvPr/>
          </p:nvCxnSpPr>
          <p:spPr bwMode="auto">
            <a:xfrm>
              <a:off x="304800" y="3849198"/>
              <a:ext cx="82296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5200" y="4536585"/>
              <a:ext cx="2133600" cy="14020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324600" y="1799735"/>
              <a:ext cx="1905000" cy="1900238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/>
          </p:spPr>
        </p:pic>
        <p:pic>
          <p:nvPicPr>
            <p:cNvPr id="1026" name="Picture 2" descr="http://cdn2.1stwebdesigner.com/wp-content/uploads/2010/10/speckyboy1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09" y="4442149"/>
              <a:ext cx="1470182" cy="1618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57200" y="3060700"/>
            <a:ext cx="8229600" cy="1155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000000"/>
                </a:solidFill>
              </a:rPr>
              <a:t>“By 2015, 50% of Enterprise data will be processed by Hadoop” –Yahoo!</a:t>
            </a:r>
            <a:endParaRPr lang="en-US" sz="32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357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625"/>
            <a:ext cx="6918065" cy="3836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480" y="3125741"/>
            <a:ext cx="6443016" cy="2625695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75873" y="3496103"/>
            <a:ext cx="18052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Computation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75873" y="4761496"/>
            <a:ext cx="18052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6533533" y="3666329"/>
            <a:ext cx="542340" cy="1702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6533533" y="4866252"/>
            <a:ext cx="542340" cy="1702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54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10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HDFS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Hadoop Distributed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99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Motivation</a:t>
            </a:r>
          </a:p>
          <a:p>
            <a:r>
              <a:rPr lang="en-US" sz="3600" dirty="0" smtClean="0"/>
              <a:t>Architecture and Concepts</a:t>
            </a:r>
          </a:p>
          <a:p>
            <a:r>
              <a:rPr lang="en-US" sz="3600" dirty="0" smtClean="0"/>
              <a:t>Inside</a:t>
            </a:r>
          </a:p>
          <a:p>
            <a:r>
              <a:rPr lang="en-US" sz="3600" dirty="0" smtClean="0"/>
              <a:t>User Interface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941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Problem 1: </a:t>
            </a:r>
            <a:r>
              <a:rPr lang="en-US" sz="4000" dirty="0" smtClean="0"/>
              <a:t>Data is too big to store on one machine.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>
                <a:solidFill>
                  <a:srgbClr val="0000FF"/>
                </a:solidFill>
              </a:rPr>
              <a:t>HDFS: </a:t>
            </a:r>
            <a:r>
              <a:rPr lang="en-US" sz="4000" dirty="0" smtClean="0">
                <a:solidFill>
                  <a:srgbClr val="0000FF"/>
                </a:solidFill>
              </a:rPr>
              <a:t>Store the data on multiple machines!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24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Problem 2: </a:t>
            </a:r>
            <a:r>
              <a:rPr lang="en-US" sz="4000" dirty="0" smtClean="0"/>
              <a:t>Very high end machines are too expensive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>
                <a:solidFill>
                  <a:srgbClr val="0000FF"/>
                </a:solidFill>
              </a:rPr>
              <a:t>HDFS: </a:t>
            </a:r>
            <a:r>
              <a:rPr lang="en-US" sz="4000" dirty="0" smtClean="0">
                <a:solidFill>
                  <a:srgbClr val="0000FF"/>
                </a:solidFill>
              </a:rPr>
              <a:t>Run on commodity hardware!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260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Problem 3: </a:t>
            </a:r>
            <a:r>
              <a:rPr lang="en-US" sz="4000" dirty="0" smtClean="0"/>
              <a:t>Commodity hardware will fail!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>
                <a:solidFill>
                  <a:srgbClr val="0000FF"/>
                </a:solidFill>
              </a:rPr>
              <a:t>HDFS: </a:t>
            </a:r>
            <a:r>
              <a:rPr lang="en-US" sz="4000" dirty="0" smtClean="0">
                <a:solidFill>
                  <a:srgbClr val="0000FF"/>
                </a:solidFill>
              </a:rPr>
              <a:t>Software is intelligent enough to handle hardware failure!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336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53" y="2589464"/>
            <a:ext cx="8229600" cy="114032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Why is Hadoop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96479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Problem 4: </a:t>
            </a:r>
            <a:r>
              <a:rPr lang="en-US" sz="4000" dirty="0" smtClean="0"/>
              <a:t>What happens to the data if the machine stores the data fails?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>
                <a:solidFill>
                  <a:srgbClr val="0000FF"/>
                </a:solidFill>
              </a:rPr>
              <a:t>HDFS: </a:t>
            </a:r>
            <a:r>
              <a:rPr lang="en-US" sz="4000" dirty="0" smtClean="0">
                <a:solidFill>
                  <a:srgbClr val="0000FF"/>
                </a:solidFill>
              </a:rPr>
              <a:t>Replicate the data!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75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Problem 5: </a:t>
            </a:r>
            <a:r>
              <a:rPr lang="en-US" sz="4000" dirty="0" smtClean="0"/>
              <a:t>How can distributed machines organize the data in a coordinated way? 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>
                <a:solidFill>
                  <a:srgbClr val="0000FF"/>
                </a:solidFill>
              </a:rPr>
              <a:t>HDFS: </a:t>
            </a:r>
            <a:r>
              <a:rPr lang="en-US" sz="4000" dirty="0" smtClean="0">
                <a:solidFill>
                  <a:srgbClr val="0000FF"/>
                </a:solidFill>
              </a:rPr>
              <a:t>Master-Slave Architecture!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38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04746" y="949010"/>
            <a:ext cx="3927976" cy="574204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053" y="998630"/>
            <a:ext cx="4654078" cy="53650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 Node: Controller </a:t>
            </a:r>
          </a:p>
          <a:p>
            <a:pPr lvl="1"/>
            <a:r>
              <a:rPr lang="en-US" dirty="0" smtClean="0"/>
              <a:t>File System Name Space Management</a:t>
            </a:r>
          </a:p>
          <a:p>
            <a:pPr lvl="1"/>
            <a:r>
              <a:rPr lang="en-US" dirty="0" smtClean="0"/>
              <a:t>Block Mappings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Data Node: Work Horses</a:t>
            </a:r>
          </a:p>
          <a:p>
            <a:pPr lvl="1"/>
            <a:r>
              <a:rPr lang="en-US" dirty="0" smtClean="0"/>
              <a:t>Block Operations</a:t>
            </a:r>
          </a:p>
          <a:p>
            <a:pPr lvl="1"/>
            <a:r>
              <a:rPr lang="en-US" dirty="0" smtClean="0"/>
              <a:t>Replication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Secondary Name Node:</a:t>
            </a:r>
          </a:p>
          <a:p>
            <a:pPr lvl="1"/>
            <a:r>
              <a:rPr lang="en-US" dirty="0" smtClean="0"/>
              <a:t>Checkpoint node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662" y="1718046"/>
            <a:ext cx="510637" cy="612692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2"/>
          </p:cNvCxnSpPr>
          <p:nvPr/>
        </p:nvCxnSpPr>
        <p:spPr>
          <a:xfrm>
            <a:off x="909981" y="2330738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3523" y="34155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>
            <a:off x="608842" y="40282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61732" y="34155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2" idx="2"/>
          </p:cNvCxnSpPr>
          <p:nvPr/>
        </p:nvCxnSpPr>
        <p:spPr>
          <a:xfrm>
            <a:off x="1717051" y="40282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74659" y="3441730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>
            <a:off x="2829978" y="4054422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0070" y="4838063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2"/>
          </p:cNvCxnSpPr>
          <p:nvPr/>
        </p:nvCxnSpPr>
        <p:spPr>
          <a:xfrm>
            <a:off x="615389" y="5450755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68279" y="4838063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2"/>
          </p:cNvCxnSpPr>
          <p:nvPr/>
        </p:nvCxnSpPr>
        <p:spPr>
          <a:xfrm>
            <a:off x="1723598" y="5450755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81206" y="4864251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>
            <a:off x="2836525" y="5476943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492" y="2671183"/>
            <a:ext cx="3443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492" y="4416327"/>
            <a:ext cx="3443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0061" y="5817388"/>
            <a:ext cx="3443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" y="1027575"/>
            <a:ext cx="109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Master</a:t>
            </a:r>
            <a:endParaRPr lang="en-US" sz="2400" b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294560" y="6126163"/>
            <a:ext cx="98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Slaves</a:t>
            </a:r>
            <a:endParaRPr lang="en-US" sz="2400" b="1" u="sng" dirty="0"/>
          </a:p>
        </p:txBody>
      </p:sp>
      <p:sp>
        <p:nvSpPr>
          <p:cNvPr id="29" name="TextBox 28"/>
          <p:cNvSpPr txBox="1"/>
          <p:nvPr/>
        </p:nvSpPr>
        <p:spPr>
          <a:xfrm>
            <a:off x="1301754" y="1638240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Name Node (NN)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1936" y="2931713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230766" y="2007572"/>
            <a:ext cx="29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 (SNN)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72142" y="6218496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Single Rack Cluster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2691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61" y="2949228"/>
            <a:ext cx="2861974" cy="2868159"/>
            <a:chOff x="200061" y="1638240"/>
            <a:chExt cx="3452956" cy="4179148"/>
          </a:xfrm>
        </p:grpSpPr>
        <p:sp>
          <p:nvSpPr>
            <p:cNvPr id="4" name="Rectangle 3"/>
            <p:cNvSpPr/>
            <p:nvPr/>
          </p:nvSpPr>
          <p:spPr>
            <a:xfrm>
              <a:off x="654662" y="1718046"/>
              <a:ext cx="510637" cy="612692"/>
            </a:xfrm>
            <a:prstGeom prst="rect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>
              <a:off x="909981" y="2330738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3523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08842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461732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>
              <a:off x="1717051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74659" y="3441730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>
              <a:off x="2829978" y="4054422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0070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</p:cNvCxnSpPr>
            <p:nvPr/>
          </p:nvCxnSpPr>
          <p:spPr>
            <a:xfrm>
              <a:off x="615389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468279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>
              <a:off x="1723598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81206" y="4864251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2836525" y="5476943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09492" y="2671183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9492" y="4416327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0061" y="5817388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01754" y="1638240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Name Node (NN)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1936" y="2931713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5696" y="794687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Multiple-Rack Cluster</a:t>
            </a:r>
            <a:endParaRPr lang="en-US" b="1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571192" y="1348685"/>
            <a:ext cx="5235077" cy="1530850"/>
            <a:chOff x="1571192" y="1348685"/>
            <a:chExt cx="5235077" cy="1530850"/>
          </a:xfrm>
        </p:grpSpPr>
        <p:sp>
          <p:nvSpPr>
            <p:cNvPr id="7" name="Oval 6"/>
            <p:cNvSpPr/>
            <p:nvPr/>
          </p:nvSpPr>
          <p:spPr>
            <a:xfrm>
              <a:off x="1906543" y="1348685"/>
              <a:ext cx="1369875" cy="5499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436394" y="1348685"/>
              <a:ext cx="1369875" cy="5499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84149" y="1425900"/>
              <a:ext cx="96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Switch</a:t>
              </a:r>
              <a:endParaRPr lang="en-US" b="1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571192" y="1898635"/>
              <a:ext cx="1243857" cy="851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815049" y="1898635"/>
              <a:ext cx="1275415" cy="851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815049" y="1898635"/>
              <a:ext cx="3991220" cy="9809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94583" y="1610566"/>
              <a:ext cx="21418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86467" y="1762967"/>
              <a:ext cx="3700026" cy="9867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4218545" y="1762966"/>
              <a:ext cx="1267948" cy="9867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5486493" y="1762966"/>
              <a:ext cx="1319776" cy="1116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2145262" y="1397135"/>
              <a:ext cx="887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Switch</a:t>
              </a:r>
              <a:endParaRPr lang="en-US" b="1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778293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1</a:t>
            </a:r>
            <a:endParaRPr lang="en-US" b="1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167386" y="2879535"/>
            <a:ext cx="5862547" cy="3580097"/>
            <a:chOff x="3167386" y="2879535"/>
            <a:chExt cx="5862547" cy="3580097"/>
          </a:xfrm>
        </p:grpSpPr>
        <p:sp>
          <p:nvSpPr>
            <p:cNvPr id="31" name="TextBox 30"/>
            <p:cNvSpPr txBox="1"/>
            <p:nvPr/>
          </p:nvSpPr>
          <p:spPr>
            <a:xfrm>
              <a:off x="4090464" y="2879535"/>
              <a:ext cx="2936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Secondary Name Node (SNN)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755801" y="3408913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4583" y="4153416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6" idx="2"/>
            </p:cNvCxnSpPr>
            <p:nvPr/>
          </p:nvCxnSpPr>
          <p:spPr>
            <a:xfrm>
              <a:off x="3506203" y="4573908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213119" y="4153416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8" idx="2"/>
            </p:cNvCxnSpPr>
            <p:nvPr/>
          </p:nvCxnSpPr>
          <p:spPr>
            <a:xfrm>
              <a:off x="4424739" y="4573908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135566" y="4171389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40" idx="2"/>
            </p:cNvCxnSpPr>
            <p:nvPr/>
          </p:nvCxnSpPr>
          <p:spPr>
            <a:xfrm>
              <a:off x="5347186" y="4591881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300009" y="5129696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2" idx="2"/>
            </p:cNvCxnSpPr>
            <p:nvPr/>
          </p:nvCxnSpPr>
          <p:spPr>
            <a:xfrm>
              <a:off x="3511630" y="5550188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218545" y="5129696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2"/>
            </p:cNvCxnSpPr>
            <p:nvPr/>
          </p:nvCxnSpPr>
          <p:spPr>
            <a:xfrm>
              <a:off x="4430166" y="5550188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140992" y="5147669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2"/>
            </p:cNvCxnSpPr>
            <p:nvPr/>
          </p:nvCxnSpPr>
          <p:spPr>
            <a:xfrm>
              <a:off x="5352613" y="5568161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75203" y="3642561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75203" y="4840258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167386" y="5801809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517056" y="3821364"/>
              <a:ext cx="1919338" cy="2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6756374" y="3400698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6295156" y="4145201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2"/>
            </p:cNvCxnSpPr>
            <p:nvPr/>
          </p:nvCxnSpPr>
          <p:spPr>
            <a:xfrm>
              <a:off x="6506776" y="4565693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13692" y="4145201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>
              <a:off x="7425312" y="4565693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8136139" y="4163174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60" idx="2"/>
            </p:cNvCxnSpPr>
            <p:nvPr/>
          </p:nvCxnSpPr>
          <p:spPr>
            <a:xfrm>
              <a:off x="8347759" y="4583666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300582" y="5121481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stCxn id="62" idx="2"/>
            </p:cNvCxnSpPr>
            <p:nvPr/>
          </p:nvCxnSpPr>
          <p:spPr>
            <a:xfrm>
              <a:off x="6512203" y="5541973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7219118" y="5121481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4" idx="2"/>
            </p:cNvCxnSpPr>
            <p:nvPr/>
          </p:nvCxnSpPr>
          <p:spPr>
            <a:xfrm>
              <a:off x="7430739" y="5541973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8141565" y="5139454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2"/>
            </p:cNvCxnSpPr>
            <p:nvPr/>
          </p:nvCxnSpPr>
          <p:spPr>
            <a:xfrm>
              <a:off x="8353186" y="5559946"/>
              <a:ext cx="5426" cy="23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75776" y="3634346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5776" y="4832043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167959" y="5793594"/>
              <a:ext cx="28541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517629" y="3813149"/>
              <a:ext cx="1919338" cy="2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540207" y="3003999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44181" y="2984759"/>
              <a:ext cx="423240" cy="4204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967421" y="6086800"/>
              <a:ext cx="96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Rack 2</a:t>
              </a:r>
              <a:endParaRPr lang="en-US" b="1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153122" y="6090300"/>
              <a:ext cx="96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Rack N</a:t>
              </a:r>
              <a:endParaRPr lang="en-US" b="1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684149" y="6090300"/>
              <a:ext cx="616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. . . 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52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61" y="2949228"/>
            <a:ext cx="2861974" cy="2868159"/>
            <a:chOff x="200061" y="1638240"/>
            <a:chExt cx="3452956" cy="4179148"/>
          </a:xfrm>
        </p:grpSpPr>
        <p:sp>
          <p:nvSpPr>
            <p:cNvPr id="4" name="Rectangle 3"/>
            <p:cNvSpPr/>
            <p:nvPr/>
          </p:nvSpPr>
          <p:spPr>
            <a:xfrm>
              <a:off x="654662" y="1718046"/>
              <a:ext cx="510637" cy="612692"/>
            </a:xfrm>
            <a:prstGeom prst="rect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>
              <a:off x="909981" y="2330738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3523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08842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461732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>
              <a:off x="1717051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74659" y="3441730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>
              <a:off x="2829978" y="4054422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0070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</p:cNvCxnSpPr>
            <p:nvPr/>
          </p:nvCxnSpPr>
          <p:spPr>
            <a:xfrm>
              <a:off x="615389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468279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>
              <a:off x="1723598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81206" y="4864251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2836525" y="5476943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09492" y="2671183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9492" y="4416327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0061" y="5817388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01754" y="1638240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Name Node (NN)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1936" y="2931713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090464" y="2879535"/>
            <a:ext cx="29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 (SNN)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696" y="794687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Multiple-Rack Cluster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755801" y="340891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94583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3506203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213119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</p:cNvCxnSpPr>
          <p:nvPr/>
        </p:nvCxnSpPr>
        <p:spPr>
          <a:xfrm>
            <a:off x="4424739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35566" y="417138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2"/>
          </p:cNvCxnSpPr>
          <p:nvPr/>
        </p:nvCxnSpPr>
        <p:spPr>
          <a:xfrm>
            <a:off x="5347186" y="459188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00009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42" idx="2"/>
          </p:cNvCxnSpPr>
          <p:nvPr/>
        </p:nvCxnSpPr>
        <p:spPr>
          <a:xfrm>
            <a:off x="3511630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18545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>
            <a:off x="4430166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140992" y="514766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2"/>
          </p:cNvCxnSpPr>
          <p:nvPr/>
        </p:nvCxnSpPr>
        <p:spPr>
          <a:xfrm>
            <a:off x="5352613" y="556816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75203" y="3642561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75203" y="4840258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67386" y="5801809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7056" y="3821364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756374" y="340069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295156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>
            <a:off x="6506776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13692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8" idx="2"/>
          </p:cNvCxnSpPr>
          <p:nvPr/>
        </p:nvCxnSpPr>
        <p:spPr>
          <a:xfrm>
            <a:off x="7425312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36139" y="416317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2"/>
          </p:cNvCxnSpPr>
          <p:nvPr/>
        </p:nvCxnSpPr>
        <p:spPr>
          <a:xfrm>
            <a:off x="8347759" y="458366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300582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2"/>
          </p:cNvCxnSpPr>
          <p:nvPr/>
        </p:nvCxnSpPr>
        <p:spPr>
          <a:xfrm>
            <a:off x="6512203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219118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</p:cNvCxnSpPr>
          <p:nvPr/>
        </p:nvCxnSpPr>
        <p:spPr>
          <a:xfrm>
            <a:off x="7430739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141565" y="513945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2"/>
          </p:cNvCxnSpPr>
          <p:nvPr/>
        </p:nvCxnSpPr>
        <p:spPr>
          <a:xfrm>
            <a:off x="8353186" y="555994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75776" y="3634346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175776" y="4832043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67959" y="5793594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7629" y="3813149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6540207" y="300399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44181" y="298475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6543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436394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684149" y="14259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71192" y="1898635"/>
            <a:ext cx="1243857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815049" y="1898635"/>
            <a:ext cx="1275415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815049" y="1898635"/>
            <a:ext cx="3991220" cy="98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294583" y="1610566"/>
            <a:ext cx="21418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786467" y="1762967"/>
            <a:ext cx="3700026" cy="986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218545" y="1762966"/>
            <a:ext cx="1267948" cy="986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5486493" y="1762966"/>
            <a:ext cx="1319776" cy="1116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145262" y="1397135"/>
            <a:ext cx="8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78293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1</a:t>
            </a:r>
            <a:endParaRPr 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967421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2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7153122" y="60903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N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684149" y="6090300"/>
            <a:ext cx="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 </a:t>
            </a:r>
            <a:endParaRPr lang="en-US" b="1" dirty="0"/>
          </a:p>
        </p:txBody>
      </p:sp>
      <p:sp>
        <p:nvSpPr>
          <p:cNvPr id="3" name="Multiply 2"/>
          <p:cNvSpPr/>
          <p:nvPr/>
        </p:nvSpPr>
        <p:spPr>
          <a:xfrm>
            <a:off x="7092356" y="5019881"/>
            <a:ext cx="665911" cy="65414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3692" y="1898635"/>
            <a:ext cx="1625508" cy="15258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NN will replicate lost blocks in another node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37169" y="1724866"/>
            <a:ext cx="1869374" cy="1005634"/>
          </a:xfrm>
          <a:prstGeom prst="wedgeEllipseCallou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 know all blocks and replicas!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096523" y="1090339"/>
            <a:ext cx="1774978" cy="592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Reliable Storage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8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61" y="2949228"/>
            <a:ext cx="2861974" cy="2868159"/>
            <a:chOff x="200061" y="1638240"/>
            <a:chExt cx="3452956" cy="4179148"/>
          </a:xfrm>
        </p:grpSpPr>
        <p:sp>
          <p:nvSpPr>
            <p:cNvPr id="4" name="Rectangle 3"/>
            <p:cNvSpPr/>
            <p:nvPr/>
          </p:nvSpPr>
          <p:spPr>
            <a:xfrm>
              <a:off x="654662" y="1718046"/>
              <a:ext cx="510637" cy="612692"/>
            </a:xfrm>
            <a:prstGeom prst="rect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>
              <a:off x="909981" y="2330738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3523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08842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461732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>
              <a:off x="1717051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74659" y="3441730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>
              <a:off x="2829978" y="4054422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0070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</p:cNvCxnSpPr>
            <p:nvPr/>
          </p:nvCxnSpPr>
          <p:spPr>
            <a:xfrm>
              <a:off x="615389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468279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>
              <a:off x="1723598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81206" y="4864251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2836525" y="5476943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09492" y="2671183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9492" y="4416327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0061" y="5817388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01754" y="1638240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Name Node (NN)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1936" y="2931713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090464" y="2879535"/>
            <a:ext cx="29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 (SNN)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696" y="794687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Multiple-Rack Cluster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755801" y="340891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94583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3506203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213119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</p:cNvCxnSpPr>
          <p:nvPr/>
        </p:nvCxnSpPr>
        <p:spPr>
          <a:xfrm>
            <a:off x="4424739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35566" y="417138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2"/>
          </p:cNvCxnSpPr>
          <p:nvPr/>
        </p:nvCxnSpPr>
        <p:spPr>
          <a:xfrm>
            <a:off x="5347186" y="459188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00009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42" idx="2"/>
          </p:cNvCxnSpPr>
          <p:nvPr/>
        </p:nvCxnSpPr>
        <p:spPr>
          <a:xfrm>
            <a:off x="3511630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18545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>
            <a:off x="4430166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140992" y="514766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2"/>
          </p:cNvCxnSpPr>
          <p:nvPr/>
        </p:nvCxnSpPr>
        <p:spPr>
          <a:xfrm>
            <a:off x="5352613" y="556816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75203" y="3642561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75203" y="4840258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67386" y="5801809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7056" y="3821364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756374" y="340069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295156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>
            <a:off x="6506776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13692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8" idx="2"/>
          </p:cNvCxnSpPr>
          <p:nvPr/>
        </p:nvCxnSpPr>
        <p:spPr>
          <a:xfrm>
            <a:off x="7425312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36139" y="416317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2"/>
          </p:cNvCxnSpPr>
          <p:nvPr/>
        </p:nvCxnSpPr>
        <p:spPr>
          <a:xfrm>
            <a:off x="8347759" y="458366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300582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2"/>
          </p:cNvCxnSpPr>
          <p:nvPr/>
        </p:nvCxnSpPr>
        <p:spPr>
          <a:xfrm>
            <a:off x="6512203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219118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</p:cNvCxnSpPr>
          <p:nvPr/>
        </p:nvCxnSpPr>
        <p:spPr>
          <a:xfrm>
            <a:off x="7430739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141565" y="513945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2"/>
          </p:cNvCxnSpPr>
          <p:nvPr/>
        </p:nvCxnSpPr>
        <p:spPr>
          <a:xfrm>
            <a:off x="8353186" y="555994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75776" y="3634346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175776" y="4832043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67959" y="5793594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7629" y="3813149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6540207" y="300399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44181" y="298475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6543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436394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684149" y="14259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71192" y="1898635"/>
            <a:ext cx="1243857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815049" y="1898635"/>
            <a:ext cx="1275415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815049" y="1898635"/>
            <a:ext cx="3991220" cy="98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294583" y="1610566"/>
            <a:ext cx="21418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786467" y="1762967"/>
            <a:ext cx="3700026" cy="986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218545" y="1762966"/>
            <a:ext cx="1267948" cy="986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5486493" y="1762966"/>
            <a:ext cx="1319776" cy="1116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145262" y="1397135"/>
            <a:ext cx="8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78293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1</a:t>
            </a:r>
            <a:endParaRPr 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967421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2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7153122" y="60903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N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684149" y="6090300"/>
            <a:ext cx="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 </a:t>
            </a:r>
            <a:endParaRPr lang="en-US" b="1" dirty="0"/>
          </a:p>
        </p:txBody>
      </p:sp>
      <p:sp>
        <p:nvSpPr>
          <p:cNvPr id="3" name="Multiply 2"/>
          <p:cNvSpPr/>
          <p:nvPr/>
        </p:nvSpPr>
        <p:spPr>
          <a:xfrm>
            <a:off x="6460965" y="3613465"/>
            <a:ext cx="2058029" cy="2371751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9118" y="1843985"/>
            <a:ext cx="1625508" cy="15258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NN will replicate lost blocks across racks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9" name="Oval Callout 78"/>
          <p:cNvSpPr/>
          <p:nvPr/>
        </p:nvSpPr>
        <p:spPr>
          <a:xfrm>
            <a:off x="37169" y="1724866"/>
            <a:ext cx="1869374" cy="1005634"/>
          </a:xfrm>
          <a:prstGeom prst="wedgeEllipseCallou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 know the topology of the cluster!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096523" y="1090339"/>
            <a:ext cx="1774978" cy="592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Rack Awareness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9" grpId="0" animBg="1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61" y="2949228"/>
            <a:ext cx="2861974" cy="2868159"/>
            <a:chOff x="200061" y="1638240"/>
            <a:chExt cx="3452956" cy="4179148"/>
          </a:xfrm>
        </p:grpSpPr>
        <p:sp>
          <p:nvSpPr>
            <p:cNvPr id="4" name="Rectangle 3"/>
            <p:cNvSpPr/>
            <p:nvPr/>
          </p:nvSpPr>
          <p:spPr>
            <a:xfrm>
              <a:off x="654662" y="1718046"/>
              <a:ext cx="510637" cy="612692"/>
            </a:xfrm>
            <a:prstGeom prst="rect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>
              <a:off x="909981" y="2330738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3523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08842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461732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>
              <a:off x="1717051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74659" y="3441730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>
              <a:off x="2829978" y="4054422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0070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</p:cNvCxnSpPr>
            <p:nvPr/>
          </p:nvCxnSpPr>
          <p:spPr>
            <a:xfrm>
              <a:off x="615389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468279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>
              <a:off x="1723598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81206" y="4864251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2836525" y="5476943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09492" y="2671183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9492" y="4416327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0061" y="5817388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01754" y="1638240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Name Node (NN)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1936" y="2931713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090464" y="2879535"/>
            <a:ext cx="29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 (SNN)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696" y="794687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Multiple-Rack Cluster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755801" y="340891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94583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3506203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213119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</p:cNvCxnSpPr>
          <p:nvPr/>
        </p:nvCxnSpPr>
        <p:spPr>
          <a:xfrm>
            <a:off x="4424739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35566" y="417138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2"/>
          </p:cNvCxnSpPr>
          <p:nvPr/>
        </p:nvCxnSpPr>
        <p:spPr>
          <a:xfrm>
            <a:off x="5347186" y="459188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00009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42" idx="2"/>
          </p:cNvCxnSpPr>
          <p:nvPr/>
        </p:nvCxnSpPr>
        <p:spPr>
          <a:xfrm>
            <a:off x="3511630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18545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>
            <a:off x="4430166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140992" y="514766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2"/>
          </p:cNvCxnSpPr>
          <p:nvPr/>
        </p:nvCxnSpPr>
        <p:spPr>
          <a:xfrm>
            <a:off x="5352613" y="556816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75203" y="3642561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75203" y="4840258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67386" y="5801809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7056" y="3821364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756374" y="340069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295156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>
            <a:off x="6506776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13692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8" idx="2"/>
          </p:cNvCxnSpPr>
          <p:nvPr/>
        </p:nvCxnSpPr>
        <p:spPr>
          <a:xfrm>
            <a:off x="7425312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36139" y="416317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2"/>
          </p:cNvCxnSpPr>
          <p:nvPr/>
        </p:nvCxnSpPr>
        <p:spPr>
          <a:xfrm>
            <a:off x="8347759" y="458366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300582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2"/>
          </p:cNvCxnSpPr>
          <p:nvPr/>
        </p:nvCxnSpPr>
        <p:spPr>
          <a:xfrm>
            <a:off x="6512203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219118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</p:cNvCxnSpPr>
          <p:nvPr/>
        </p:nvCxnSpPr>
        <p:spPr>
          <a:xfrm>
            <a:off x="7430739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141565" y="513945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2"/>
          </p:cNvCxnSpPr>
          <p:nvPr/>
        </p:nvCxnSpPr>
        <p:spPr>
          <a:xfrm>
            <a:off x="8353186" y="555994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75776" y="3634346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175776" y="4832043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67959" y="5793594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7629" y="3813149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6540207" y="300399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44181" y="298475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6543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436394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684149" y="14259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71192" y="1898635"/>
            <a:ext cx="1243857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815049" y="1898635"/>
            <a:ext cx="1275415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815049" y="1898635"/>
            <a:ext cx="3991220" cy="98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294583" y="1610566"/>
            <a:ext cx="21418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786467" y="1762967"/>
            <a:ext cx="3700026" cy="986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218545" y="1762966"/>
            <a:ext cx="1267948" cy="986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5486493" y="1762966"/>
            <a:ext cx="1319776" cy="1116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145262" y="1397135"/>
            <a:ext cx="8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78293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1</a:t>
            </a:r>
            <a:endParaRPr 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967421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2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7153122" y="60903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N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684149" y="6090300"/>
            <a:ext cx="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 </a:t>
            </a:r>
            <a:endParaRPr lang="en-US" b="1" dirty="0"/>
          </a:p>
        </p:txBody>
      </p:sp>
      <p:sp>
        <p:nvSpPr>
          <p:cNvPr id="79" name="Oval Callout 78"/>
          <p:cNvSpPr/>
          <p:nvPr/>
        </p:nvSpPr>
        <p:spPr>
          <a:xfrm>
            <a:off x="37169" y="1724866"/>
            <a:ext cx="1869374" cy="1005634"/>
          </a:xfrm>
          <a:prstGeom prst="wedgeEllipseCallou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Do not ask me, I am down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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Multiply 81"/>
          <p:cNvSpPr/>
          <p:nvPr/>
        </p:nvSpPr>
        <p:spPr>
          <a:xfrm>
            <a:off x="397888" y="2816495"/>
            <a:ext cx="797106" cy="772411"/>
          </a:xfrm>
          <a:prstGeom prst="mathMultiply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963447" y="1879220"/>
            <a:ext cx="1774978" cy="592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Single Point of Failure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905535" y="3060959"/>
            <a:ext cx="511646" cy="217942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68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371"/>
            <a:ext cx="8229600" cy="1143000"/>
          </a:xfrm>
        </p:spPr>
        <p:txBody>
          <a:bodyPr/>
          <a:lstStyle/>
          <a:p>
            <a:r>
              <a:rPr lang="en-US" dirty="0" smtClean="0"/>
              <a:t>HDFS Architecture: Master-Slave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61" y="2949228"/>
            <a:ext cx="2861974" cy="2868159"/>
            <a:chOff x="200061" y="1638240"/>
            <a:chExt cx="3452956" cy="4179148"/>
          </a:xfrm>
        </p:grpSpPr>
        <p:sp>
          <p:nvSpPr>
            <p:cNvPr id="4" name="Rectangle 3"/>
            <p:cNvSpPr/>
            <p:nvPr/>
          </p:nvSpPr>
          <p:spPr>
            <a:xfrm>
              <a:off x="654662" y="1718046"/>
              <a:ext cx="510637" cy="612692"/>
            </a:xfrm>
            <a:prstGeom prst="rect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>
              <a:off x="909981" y="2330738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53523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08842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461732" y="3415542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>
              <a:off x="1717051" y="4028234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74659" y="3441730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>
              <a:off x="2829978" y="4054422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0070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</p:cNvCxnSpPr>
            <p:nvPr/>
          </p:nvCxnSpPr>
          <p:spPr>
            <a:xfrm>
              <a:off x="615389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468279" y="4838063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>
              <a:off x="1723598" y="5450755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81206" y="4864251"/>
              <a:ext cx="510637" cy="612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2836525" y="5476943"/>
              <a:ext cx="6547" cy="3404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09492" y="2671183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9492" y="4416327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0061" y="5817388"/>
              <a:ext cx="34435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01754" y="1638240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Name Node (NN)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1936" y="2931713"/>
              <a:ext cx="231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Data Node (DN)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090464" y="2879535"/>
            <a:ext cx="29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 (SNN)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696" y="794687"/>
            <a:ext cx="23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Multiple-Rack Cluster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755801" y="340891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94583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3506203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213119" y="415341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</p:cNvCxnSpPr>
          <p:nvPr/>
        </p:nvCxnSpPr>
        <p:spPr>
          <a:xfrm>
            <a:off x="4424739" y="457390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35566" y="417138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2"/>
          </p:cNvCxnSpPr>
          <p:nvPr/>
        </p:nvCxnSpPr>
        <p:spPr>
          <a:xfrm>
            <a:off x="5347186" y="459188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00009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42" idx="2"/>
          </p:cNvCxnSpPr>
          <p:nvPr/>
        </p:nvCxnSpPr>
        <p:spPr>
          <a:xfrm>
            <a:off x="3511630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18545" y="5129696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>
            <a:off x="4430166" y="555018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140992" y="514766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2"/>
          </p:cNvCxnSpPr>
          <p:nvPr/>
        </p:nvCxnSpPr>
        <p:spPr>
          <a:xfrm>
            <a:off x="5352613" y="5568161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75203" y="3642561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75203" y="4840258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67386" y="5801809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7056" y="3821364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756374" y="3400698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295156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>
            <a:off x="6506776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13692" y="414520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8" idx="2"/>
          </p:cNvCxnSpPr>
          <p:nvPr/>
        </p:nvCxnSpPr>
        <p:spPr>
          <a:xfrm>
            <a:off x="7425312" y="456569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36139" y="416317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2"/>
          </p:cNvCxnSpPr>
          <p:nvPr/>
        </p:nvCxnSpPr>
        <p:spPr>
          <a:xfrm>
            <a:off x="8347759" y="458366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300582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2"/>
          </p:cNvCxnSpPr>
          <p:nvPr/>
        </p:nvCxnSpPr>
        <p:spPr>
          <a:xfrm>
            <a:off x="6512203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219118" y="5121481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</p:cNvCxnSpPr>
          <p:nvPr/>
        </p:nvCxnSpPr>
        <p:spPr>
          <a:xfrm>
            <a:off x="7430739" y="5541973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141565" y="5139454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2"/>
          </p:cNvCxnSpPr>
          <p:nvPr/>
        </p:nvCxnSpPr>
        <p:spPr>
          <a:xfrm>
            <a:off x="8353186" y="5559946"/>
            <a:ext cx="5426" cy="23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75776" y="3634346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175776" y="4832043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67959" y="5793594"/>
            <a:ext cx="28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7629" y="3813149"/>
            <a:ext cx="1919338" cy="25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 (DN)</a:t>
            </a:r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6540207" y="300399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44181" y="2984759"/>
            <a:ext cx="423240" cy="420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6543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436394" y="1348685"/>
            <a:ext cx="1369875" cy="549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684149" y="14259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71192" y="1898635"/>
            <a:ext cx="1243857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815049" y="1898635"/>
            <a:ext cx="1275415" cy="85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815049" y="1898635"/>
            <a:ext cx="3991220" cy="98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294583" y="1610566"/>
            <a:ext cx="21418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786467" y="1762967"/>
            <a:ext cx="3700026" cy="986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218545" y="1762966"/>
            <a:ext cx="1267948" cy="986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5486493" y="1762966"/>
            <a:ext cx="1319776" cy="1116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145262" y="1397135"/>
            <a:ext cx="8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78293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1</a:t>
            </a:r>
            <a:endParaRPr 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967421" y="60868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2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7153122" y="6090300"/>
            <a:ext cx="96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Rack N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684149" y="6090300"/>
            <a:ext cx="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 </a:t>
            </a:r>
            <a:endParaRPr lang="en-US" b="1" dirty="0"/>
          </a:p>
        </p:txBody>
      </p:sp>
      <p:sp>
        <p:nvSpPr>
          <p:cNvPr id="3" name="Up-Down Arrow 2"/>
          <p:cNvSpPr/>
          <p:nvPr/>
        </p:nvSpPr>
        <p:spPr>
          <a:xfrm>
            <a:off x="2695464" y="3686161"/>
            <a:ext cx="239169" cy="949320"/>
          </a:xfrm>
          <a:prstGeom prst="upDown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27147" y="1898635"/>
            <a:ext cx="1774978" cy="10003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Keep bulky communication within a rack!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29348" y="1430432"/>
            <a:ext cx="1565765" cy="10936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How about network performance?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3544181" y="1164019"/>
            <a:ext cx="1390860" cy="233116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22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0" grpId="0" animBg="1"/>
      <p:bldP spid="86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200" y="1092200"/>
            <a:ext cx="8229600" cy="32639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 dirty="0" smtClean="0"/>
              <a:t>HDFS Inside: Name Node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4244365"/>
              </p:ext>
            </p:extLst>
          </p:nvPr>
        </p:nvGraphicFramePr>
        <p:xfrm>
          <a:off x="1130300" y="1943100"/>
          <a:ext cx="6769101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367"/>
                <a:gridCol w="2256367"/>
                <a:gridCol w="2256367"/>
              </a:tblGrid>
              <a:tr h="5238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Filename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Replication factor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Block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File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[1, 2, 3]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File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[4, 5,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6]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File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[7,8]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863459" y="45331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2118778" y="51458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0868" y="45331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8" idx="2"/>
          </p:cNvCxnSpPr>
          <p:nvPr/>
        </p:nvCxnSpPr>
        <p:spPr>
          <a:xfrm>
            <a:off x="4446187" y="51458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26195" y="45331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>
            <a:off x="6981514" y="51458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29975" y="5575179"/>
            <a:ext cx="1790700" cy="9145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1, 2, 5, 7,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4, 3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57384" y="5575179"/>
            <a:ext cx="1790700" cy="9145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  <a:r>
              <a:rPr lang="en-US" b="1" dirty="0" smtClean="0">
                <a:solidFill>
                  <a:srgbClr val="000000"/>
                </a:solidFill>
              </a:rPr>
              <a:t>, 5, 3,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 2, 8, 6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2784" y="5549779"/>
            <a:ext cx="1790700" cy="9145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  <a:r>
              <a:rPr lang="en-US" b="1" dirty="0" smtClean="0">
                <a:solidFill>
                  <a:srgbClr val="000000"/>
                </a:solidFill>
              </a:rPr>
              <a:t>, 4, 3,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 2, 6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7309" y="13843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Name Node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3559" y="46482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Nodes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2809609" y="1301234"/>
            <a:ext cx="2092591" cy="40159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Snapshot of FS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727200" y="2730500"/>
            <a:ext cx="4140200" cy="3111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190868" y="2730500"/>
            <a:ext cx="1676532" cy="3111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2730500"/>
            <a:ext cx="858795" cy="3111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727700" y="2501900"/>
            <a:ext cx="266700" cy="330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10300" y="3048000"/>
            <a:ext cx="266700" cy="3302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701505" y="3378200"/>
            <a:ext cx="1508795" cy="27559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2"/>
          </p:cNvCxnSpPr>
          <p:nvPr/>
        </p:nvCxnSpPr>
        <p:spPr>
          <a:xfrm>
            <a:off x="6343650" y="3378200"/>
            <a:ext cx="893182" cy="27559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552899" y="1263134"/>
            <a:ext cx="1861733" cy="56566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Edit log: record changes to FS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3683000" y="1702832"/>
            <a:ext cx="355600" cy="24026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19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200" y="1092200"/>
            <a:ext cx="3390900" cy="2311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HDFS Inside: Name Node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63459" y="52570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2118778" y="58697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0868" y="52570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8" idx="2"/>
          </p:cNvCxnSpPr>
          <p:nvPr/>
        </p:nvCxnSpPr>
        <p:spPr>
          <a:xfrm>
            <a:off x="4446187" y="58697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26195" y="5257042"/>
            <a:ext cx="510637" cy="6126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>
            <a:off x="6981514" y="5869734"/>
            <a:ext cx="6547" cy="34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7309" y="13843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Name Node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3559" y="49149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Nodes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717018" y="1936234"/>
            <a:ext cx="1861733" cy="40159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 FS image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7018" y="2551668"/>
            <a:ext cx="1861733" cy="43283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Edit log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76009" y="6235700"/>
            <a:ext cx="7769491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58705" y="1092200"/>
            <a:ext cx="3390900" cy="3200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618814" y="1384300"/>
            <a:ext cx="275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Secondary Name Node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418523" y="1936234"/>
            <a:ext cx="1861733" cy="40159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 FS image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18523" y="2551668"/>
            <a:ext cx="1861733" cy="43283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Edit log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3892681" y="1786751"/>
            <a:ext cx="1120105" cy="29896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940044" y="2551668"/>
            <a:ext cx="1072742" cy="2804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882485" y="1366619"/>
            <a:ext cx="15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Periodically 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247900" y="3695700"/>
            <a:ext cx="215900" cy="146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78751" y="3695700"/>
            <a:ext cx="2122754" cy="1333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060700" y="3543300"/>
            <a:ext cx="3927362" cy="1612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9" y="3732007"/>
            <a:ext cx="1663700" cy="129181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418523" y="3340100"/>
            <a:ext cx="2531677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House Keeping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Backup NN Meta 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15859" y="3873500"/>
            <a:ext cx="232041" cy="128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63800" y="3873500"/>
            <a:ext cx="1727068" cy="1155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00310" y="3708400"/>
            <a:ext cx="3649685" cy="1561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3800" y="4703044"/>
            <a:ext cx="151426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Reply</a:t>
            </a:r>
          </a:p>
          <a:p>
            <a:pPr algn="ctr"/>
            <a:r>
              <a:rPr lang="en-US" sz="2400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Control Info.</a:t>
            </a:r>
          </a:p>
          <a:p>
            <a:pPr algn="ctr"/>
            <a:r>
              <a:rPr lang="en-US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Embedded)</a:t>
            </a:r>
            <a:endParaRPr lang="en-US" i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842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 animBg="1"/>
      <p:bldP spid="35" grpId="0" animBg="1"/>
      <p:bldP spid="12" grpId="0" animBg="1"/>
      <p:bldP spid="20" grpId="0" animBg="1"/>
      <p:bldP spid="23" grpId="0"/>
      <p:bldP spid="44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bunch of data?</a:t>
            </a:r>
          </a:p>
          <a:p>
            <a:r>
              <a:rPr lang="en-US" dirty="0" smtClean="0"/>
              <a:t>A technical term?</a:t>
            </a:r>
          </a:p>
          <a:p>
            <a:r>
              <a:rPr lang="en-US" dirty="0" smtClean="0"/>
              <a:t>An industry?</a:t>
            </a:r>
          </a:p>
          <a:p>
            <a:r>
              <a:rPr lang="en-US" dirty="0" smtClean="0"/>
              <a:t>A trend?</a:t>
            </a:r>
          </a:p>
          <a:p>
            <a:r>
              <a:rPr lang="en-US" dirty="0" smtClean="0"/>
              <a:t>A set of skills?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1999" y="5414211"/>
            <a:ext cx="7259054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</a:rPr>
              <a:t>What is your interpretation of BIG DATA?</a:t>
            </a:r>
            <a:endParaRPr lang="en-US" sz="28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24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Q: Why do we need the abstraction “Blocks” in addition to “Files”?</a:t>
            </a:r>
          </a:p>
          <a:p>
            <a:pPr>
              <a:buFontTx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Reasons: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File can be larger than a single disk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Block is of fixed size, easy to manage and manipulate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Easy to replicate and do more fine grained load balancing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48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HDFS Block size is by default </a:t>
            </a:r>
            <a:r>
              <a:rPr lang="en-US" b="1" dirty="0" smtClean="0"/>
              <a:t>64 MB</a:t>
            </a:r>
            <a:r>
              <a:rPr lang="en-US" dirty="0" smtClean="0"/>
              <a:t>, why it is much larger than regular file system block?</a:t>
            </a:r>
          </a:p>
          <a:p>
            <a:pPr>
              <a:buFontTx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Reasons: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Minimize overhead: disk seek time is almost constant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Example: seek time: 10 </a:t>
            </a:r>
            <a:r>
              <a:rPr lang="en-US" dirty="0" err="1" smtClean="0">
                <a:solidFill>
                  <a:srgbClr val="0000FF"/>
                </a:solidFill>
              </a:rPr>
              <a:t>ms</a:t>
            </a:r>
            <a:r>
              <a:rPr lang="en-US" dirty="0" smtClean="0">
                <a:solidFill>
                  <a:srgbClr val="0000FF"/>
                </a:solidFill>
              </a:rPr>
              <a:t>, file transfer rate: 100MB/s, overhead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smtClean="0">
                <a:solidFill>
                  <a:srgbClr val="0000FF"/>
                </a:solidFill>
              </a:rPr>
              <a:t>seek time/a block transfer time) is 1%, what is the block size?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 100 MB (HDFS-&gt; 128 MB)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66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/>
          <a:lstStyle/>
          <a:p>
            <a:r>
              <a:rPr lang="en-US" dirty="0" smtClean="0"/>
              <a:t>HDFS Inside: Read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000" y="2197100"/>
            <a:ext cx="1587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Client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5200" y="1443038"/>
            <a:ext cx="1587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Name Node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06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78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18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DNn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5300" y="393223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</a:t>
            </a:r>
            <a:endParaRPr lang="en-US" b="1" dirty="0"/>
          </a:p>
        </p:txBody>
      </p:sp>
      <p:sp>
        <p:nvSpPr>
          <p:cNvPr id="11" name="Freeform 10"/>
          <p:cNvSpPr/>
          <p:nvPr/>
        </p:nvSpPr>
        <p:spPr>
          <a:xfrm>
            <a:off x="2298700" y="1521634"/>
            <a:ext cx="2425700" cy="599266"/>
          </a:xfrm>
          <a:custGeom>
            <a:avLst/>
            <a:gdLst>
              <a:gd name="connsiteX0" fmla="*/ 0 w 2425700"/>
              <a:gd name="connsiteY0" fmla="*/ 599266 h 599266"/>
              <a:gd name="connsiteX1" fmla="*/ 774700 w 2425700"/>
              <a:gd name="connsiteY1" fmla="*/ 78566 h 599266"/>
              <a:gd name="connsiteX2" fmla="*/ 2425700 w 2425700"/>
              <a:gd name="connsiteY2" fmla="*/ 2366 h 599266"/>
              <a:gd name="connsiteX3" fmla="*/ 2425700 w 2425700"/>
              <a:gd name="connsiteY3" fmla="*/ 2366 h 59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99266">
                <a:moveTo>
                  <a:pt x="0" y="599266"/>
                </a:moveTo>
                <a:cubicBezTo>
                  <a:pt x="185208" y="388657"/>
                  <a:pt x="370417" y="178049"/>
                  <a:pt x="774700" y="78566"/>
                </a:cubicBezTo>
                <a:cubicBezTo>
                  <a:pt x="1178983" y="-20917"/>
                  <a:pt x="2425700" y="2366"/>
                  <a:pt x="2425700" y="2366"/>
                </a:cubicBezTo>
                <a:lnTo>
                  <a:pt x="2425700" y="2366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98700" y="1377172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311400" y="2070100"/>
            <a:ext cx="2476500" cy="776613"/>
          </a:xfrm>
          <a:custGeom>
            <a:avLst/>
            <a:gdLst>
              <a:gd name="connsiteX0" fmla="*/ 2476500 w 2476500"/>
              <a:gd name="connsiteY0" fmla="*/ 0 h 776613"/>
              <a:gd name="connsiteX1" fmla="*/ 1803400 w 2476500"/>
              <a:gd name="connsiteY1" fmla="*/ 762000 h 776613"/>
              <a:gd name="connsiteX2" fmla="*/ 0 w 2476500"/>
              <a:gd name="connsiteY2" fmla="*/ 520700 h 776613"/>
              <a:gd name="connsiteX3" fmla="*/ 0 w 2476500"/>
              <a:gd name="connsiteY3" fmla="*/ 520700 h 77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776613">
                <a:moveTo>
                  <a:pt x="2476500" y="0"/>
                </a:moveTo>
                <a:cubicBezTo>
                  <a:pt x="2346325" y="337608"/>
                  <a:pt x="2216150" y="675217"/>
                  <a:pt x="1803400" y="762000"/>
                </a:cubicBezTo>
                <a:cubicBezTo>
                  <a:pt x="1390650" y="848783"/>
                  <a:pt x="0" y="520700"/>
                  <a:pt x="0" y="520700"/>
                </a:cubicBezTo>
                <a:lnTo>
                  <a:pt x="0" y="520700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03650" y="2395538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409700" y="29718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62100" y="2971800"/>
            <a:ext cx="5219700" cy="78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9150" y="3202313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6870700" y="3429000"/>
            <a:ext cx="1041400" cy="14097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562100" y="3086100"/>
            <a:ext cx="14605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654300" y="3278513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150" y="5118100"/>
            <a:ext cx="7512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Client connects to NN to read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NN tells client where to find the data blocks</a:t>
            </a:r>
          </a:p>
          <a:p>
            <a:pPr marL="342900" indent="-342900">
              <a:buAutoNum type="arabicPeriod"/>
            </a:pPr>
            <a:r>
              <a:rPr lang="en-US" dirty="0" smtClean="0"/>
              <a:t>Client reads blocks directly from data nodes (without going through NN)</a:t>
            </a:r>
          </a:p>
          <a:p>
            <a:pPr marL="342900" indent="-342900">
              <a:buAutoNum type="arabicPeriod"/>
            </a:pPr>
            <a:r>
              <a:rPr lang="en-US" dirty="0" smtClean="0"/>
              <a:t>In case of node failures, client connects to another node that serves the missing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33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Q: Why does HDFS choose such a design for read? Why not ask client to read blocks through NN?</a:t>
            </a:r>
          </a:p>
          <a:p>
            <a:pPr>
              <a:buFontTx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Reasons: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Prevent NN from being the bottleneck of the cluster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Allow HDFS to scale to large number of concurrent clients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Spread the data traffic across the cluster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23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Q: Given multiple replicas of the same block, how does NN decide which replica the client should read?</a:t>
            </a:r>
          </a:p>
          <a:p>
            <a:pPr>
              <a:buFontTx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HDFS Solution: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Rack awareness based on network topology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307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5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critical resource in HDFS is </a:t>
            </a:r>
            <a:r>
              <a:rPr lang="en-US" b="1" dirty="0" smtClean="0"/>
              <a:t>bandwidth</a:t>
            </a:r>
            <a:r>
              <a:rPr lang="en-US" dirty="0" smtClean="0"/>
              <a:t>, distance is defined based on that</a:t>
            </a:r>
          </a:p>
          <a:p>
            <a:r>
              <a:rPr lang="en-US" dirty="0" smtClean="0"/>
              <a:t>Measuring bandwidths between any pair of nodes is too complex and </a:t>
            </a:r>
            <a:r>
              <a:rPr lang="en-US" b="1" dirty="0" smtClean="0"/>
              <a:t>does not scale</a:t>
            </a:r>
          </a:p>
          <a:p>
            <a:r>
              <a:rPr lang="en-US" b="1" dirty="0" smtClean="0"/>
              <a:t>Basic Idea: </a:t>
            </a:r>
          </a:p>
          <a:p>
            <a:pPr lvl="1"/>
            <a:r>
              <a:rPr lang="en-US" dirty="0" smtClean="0"/>
              <a:t>Processes on the same node</a:t>
            </a:r>
          </a:p>
          <a:p>
            <a:pPr lvl="1"/>
            <a:r>
              <a:rPr lang="en-US" dirty="0" smtClean="0"/>
              <a:t>Different nodes on the same rack</a:t>
            </a:r>
          </a:p>
          <a:p>
            <a:pPr lvl="1"/>
            <a:r>
              <a:rPr lang="en-US" dirty="0" smtClean="0"/>
              <a:t>Nodes on different racks in the same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data center (cluster)</a:t>
            </a:r>
          </a:p>
          <a:p>
            <a:pPr lvl="1"/>
            <a:r>
              <a:rPr lang="en-US" dirty="0" smtClean="0"/>
              <a:t>Nodes in different data centers</a:t>
            </a:r>
            <a:endParaRPr lang="en-US" dirty="0"/>
          </a:p>
        </p:txBody>
      </p:sp>
      <p:sp>
        <p:nvSpPr>
          <p:cNvPr id="58" name="Down Arrow 57"/>
          <p:cNvSpPr/>
          <p:nvPr/>
        </p:nvSpPr>
        <p:spPr>
          <a:xfrm>
            <a:off x="6324600" y="3860800"/>
            <a:ext cx="647700" cy="21209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972300" y="4559300"/>
            <a:ext cx="194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Bandwidth becomes less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16507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HDFS Inside: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421"/>
            <a:ext cx="8229600" cy="4775200"/>
          </a:xfrm>
        </p:spPr>
        <p:txBody>
          <a:bodyPr/>
          <a:lstStyle/>
          <a:p>
            <a:r>
              <a:rPr lang="en-US" dirty="0" smtClean="0"/>
              <a:t>HDFS takes a simple approach: </a:t>
            </a:r>
          </a:p>
          <a:p>
            <a:pPr lvl="1"/>
            <a:r>
              <a:rPr lang="en-US" dirty="0" smtClean="0"/>
              <a:t>See the network as a tree</a:t>
            </a:r>
          </a:p>
          <a:p>
            <a:pPr lvl="1"/>
            <a:r>
              <a:rPr lang="en-US" b="1" dirty="0" smtClean="0"/>
              <a:t>Distance between two nodes is the sum of their distances to their closest common ancestor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016500" y="3308866"/>
            <a:ext cx="3657600" cy="3289300"/>
            <a:chOff x="698500" y="3263900"/>
            <a:chExt cx="3657600" cy="3289300"/>
          </a:xfrm>
        </p:grpSpPr>
        <p:sp>
          <p:nvSpPr>
            <p:cNvPr id="5" name="Rectangle 4"/>
            <p:cNvSpPr/>
            <p:nvPr/>
          </p:nvSpPr>
          <p:spPr>
            <a:xfrm>
              <a:off x="698500" y="3263900"/>
              <a:ext cx="3657600" cy="32893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010647" y="3556001"/>
              <a:ext cx="1061901" cy="2374900"/>
              <a:chOff x="5333998" y="895351"/>
              <a:chExt cx="1295400" cy="287370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33998" y="895351"/>
                <a:ext cx="1295400" cy="287370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Rack 3</a:t>
                </a:r>
              </a:p>
            </p:txBody>
          </p:sp>
          <p:sp>
            <p:nvSpPr>
              <p:cNvPr id="13" name="Magnetic Disk 12"/>
              <p:cNvSpPr/>
              <p:nvPr/>
            </p:nvSpPr>
            <p:spPr>
              <a:xfrm>
                <a:off x="5562600" y="1652682"/>
                <a:ext cx="838199" cy="7620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n5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Magnetic Disk 13"/>
              <p:cNvSpPr/>
              <p:nvPr/>
            </p:nvSpPr>
            <p:spPr>
              <a:xfrm>
                <a:off x="5562600" y="2606566"/>
                <a:ext cx="838199" cy="87198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n6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648947" y="3556001"/>
              <a:ext cx="1061901" cy="2374900"/>
              <a:chOff x="5333998" y="895351"/>
              <a:chExt cx="1295400" cy="287370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33998" y="895351"/>
                <a:ext cx="1295400" cy="287370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Rack 4</a:t>
                </a:r>
              </a:p>
            </p:txBody>
          </p:sp>
          <p:sp>
            <p:nvSpPr>
              <p:cNvPr id="10" name="Magnetic Disk 9"/>
              <p:cNvSpPr/>
              <p:nvPr/>
            </p:nvSpPr>
            <p:spPr>
              <a:xfrm>
                <a:off x="5562600" y="1652682"/>
                <a:ext cx="838199" cy="7620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n7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Magnetic Disk 10"/>
              <p:cNvSpPr/>
              <p:nvPr/>
            </p:nvSpPr>
            <p:spPr>
              <a:xfrm>
                <a:off x="5562600" y="2606566"/>
                <a:ext cx="838199" cy="87198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n8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072548" y="6089134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Data center 2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50900" y="3327400"/>
            <a:ext cx="3657600" cy="3289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63047" y="3619501"/>
            <a:ext cx="1061901" cy="2374900"/>
            <a:chOff x="5333998" y="895351"/>
            <a:chExt cx="1295400" cy="2873708"/>
          </a:xfrm>
        </p:grpSpPr>
        <p:sp>
          <p:nvSpPr>
            <p:cNvPr id="17" name="Rectangle 16"/>
            <p:cNvSpPr/>
            <p:nvPr/>
          </p:nvSpPr>
          <p:spPr>
            <a:xfrm>
              <a:off x="5333998" y="895351"/>
              <a:ext cx="1295400" cy="28737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Rack 1</a:t>
              </a:r>
            </a:p>
          </p:txBody>
        </p:sp>
        <p:sp>
          <p:nvSpPr>
            <p:cNvPr id="18" name="Magnetic Disk 17"/>
            <p:cNvSpPr/>
            <p:nvPr/>
          </p:nvSpPr>
          <p:spPr>
            <a:xfrm>
              <a:off x="5562600" y="1652682"/>
              <a:ext cx="838199" cy="7620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Magnetic Disk 18"/>
            <p:cNvSpPr/>
            <p:nvPr/>
          </p:nvSpPr>
          <p:spPr>
            <a:xfrm>
              <a:off x="5562600" y="2606566"/>
              <a:ext cx="838199" cy="87198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n2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01347" y="3619501"/>
            <a:ext cx="1061901" cy="2374900"/>
            <a:chOff x="5333998" y="895351"/>
            <a:chExt cx="1295400" cy="2873708"/>
          </a:xfrm>
        </p:grpSpPr>
        <p:sp>
          <p:nvSpPr>
            <p:cNvPr id="21" name="Rectangle 20"/>
            <p:cNvSpPr/>
            <p:nvPr/>
          </p:nvSpPr>
          <p:spPr>
            <a:xfrm>
              <a:off x="5333998" y="895351"/>
              <a:ext cx="1295400" cy="28737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Rack </a:t>
              </a:r>
              <a:r>
                <a:rPr lang="en-US" dirty="0"/>
                <a:t>2</a:t>
              </a:r>
              <a:endParaRPr lang="en-US" dirty="0" smtClean="0"/>
            </a:p>
          </p:txBody>
        </p:sp>
        <p:sp>
          <p:nvSpPr>
            <p:cNvPr id="22" name="Magnetic Disk 21"/>
            <p:cNvSpPr/>
            <p:nvPr/>
          </p:nvSpPr>
          <p:spPr>
            <a:xfrm>
              <a:off x="5562600" y="1652682"/>
              <a:ext cx="838199" cy="7620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Magnetic Disk 22"/>
            <p:cNvSpPr/>
            <p:nvPr/>
          </p:nvSpPr>
          <p:spPr>
            <a:xfrm>
              <a:off x="5562600" y="2606566"/>
              <a:ext cx="838199" cy="87198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n4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24948" y="615263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center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70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HDFS Inside: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421"/>
            <a:ext cx="8229600" cy="4775200"/>
          </a:xfrm>
        </p:spPr>
        <p:txBody>
          <a:bodyPr/>
          <a:lstStyle/>
          <a:p>
            <a:r>
              <a:rPr lang="en-US" dirty="0" smtClean="0"/>
              <a:t>What are the distance of the following pairs:</a:t>
            </a:r>
          </a:p>
          <a:p>
            <a:pPr marL="0" indent="0">
              <a:buNone/>
            </a:pPr>
            <a:r>
              <a:rPr lang="en-US" sz="2400" dirty="0" err="1" smtClean="0"/>
              <a:t>Dist</a:t>
            </a:r>
            <a:r>
              <a:rPr lang="en-US" sz="2400" dirty="0" smtClean="0"/>
              <a:t> (d1/r1/n1, d1/r1/n1)= </a:t>
            </a:r>
          </a:p>
          <a:p>
            <a:pPr marL="0" indent="0">
              <a:buNone/>
            </a:pPr>
            <a:r>
              <a:rPr lang="en-US" sz="2400" dirty="0" err="1" smtClean="0"/>
              <a:t>Dist</a:t>
            </a:r>
            <a:r>
              <a:rPr lang="en-US" sz="2400" dirty="0" smtClean="0"/>
              <a:t>(d1/r1/n1, d1/r1/n2)=</a:t>
            </a:r>
          </a:p>
          <a:p>
            <a:pPr marL="0" indent="0">
              <a:buNone/>
            </a:pPr>
            <a:r>
              <a:rPr lang="en-US" sz="2400" dirty="0" err="1" smtClean="0"/>
              <a:t>Dist</a:t>
            </a:r>
            <a:r>
              <a:rPr lang="en-US" sz="2400" dirty="0" smtClean="0"/>
              <a:t>(d1/r1/n1, d1/r2/n3)= 	</a:t>
            </a:r>
          </a:p>
          <a:p>
            <a:pPr marL="0" indent="0">
              <a:buNone/>
            </a:pPr>
            <a:r>
              <a:rPr lang="en-US" sz="2400" dirty="0" err="1" smtClean="0"/>
              <a:t>Dist</a:t>
            </a:r>
            <a:r>
              <a:rPr lang="en-US" sz="2400" dirty="0" smtClean="0"/>
              <a:t>(d1/r1/n1, d2/r3/n6)=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7707" y="3529808"/>
            <a:ext cx="3367690" cy="2927809"/>
            <a:chOff x="698500" y="3263900"/>
            <a:chExt cx="3657600" cy="3289300"/>
          </a:xfrm>
        </p:grpSpPr>
        <p:sp>
          <p:nvSpPr>
            <p:cNvPr id="5" name="Rectangle 4"/>
            <p:cNvSpPr/>
            <p:nvPr/>
          </p:nvSpPr>
          <p:spPr>
            <a:xfrm>
              <a:off x="698500" y="3263900"/>
              <a:ext cx="3657600" cy="32893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010647" y="3556001"/>
              <a:ext cx="1061901" cy="2374900"/>
              <a:chOff x="5333998" y="895351"/>
              <a:chExt cx="1295400" cy="287370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33998" y="895351"/>
                <a:ext cx="1295400" cy="287370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Rack 3</a:t>
                </a:r>
              </a:p>
            </p:txBody>
          </p:sp>
          <p:sp>
            <p:nvSpPr>
              <p:cNvPr id="13" name="Magnetic Disk 12"/>
              <p:cNvSpPr/>
              <p:nvPr/>
            </p:nvSpPr>
            <p:spPr>
              <a:xfrm>
                <a:off x="5562600" y="1652682"/>
                <a:ext cx="838199" cy="7620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n5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Magnetic Disk 13"/>
              <p:cNvSpPr/>
              <p:nvPr/>
            </p:nvSpPr>
            <p:spPr>
              <a:xfrm>
                <a:off x="5562600" y="2606566"/>
                <a:ext cx="838199" cy="87198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n6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648947" y="3556001"/>
              <a:ext cx="1061901" cy="2374900"/>
              <a:chOff x="5333998" y="895351"/>
              <a:chExt cx="1295400" cy="287370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33998" y="895351"/>
                <a:ext cx="1295400" cy="287370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Rack 4</a:t>
                </a:r>
              </a:p>
            </p:txBody>
          </p:sp>
          <p:sp>
            <p:nvSpPr>
              <p:cNvPr id="10" name="Magnetic Disk 9"/>
              <p:cNvSpPr/>
              <p:nvPr/>
            </p:nvSpPr>
            <p:spPr>
              <a:xfrm>
                <a:off x="5562600" y="1652682"/>
                <a:ext cx="838199" cy="7620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n7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Magnetic Disk 10"/>
              <p:cNvSpPr/>
              <p:nvPr/>
            </p:nvSpPr>
            <p:spPr>
              <a:xfrm>
                <a:off x="5562600" y="2606566"/>
                <a:ext cx="838199" cy="871989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n8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072548" y="6089134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Data center 2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89949" y="3580218"/>
            <a:ext cx="3367690" cy="29278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77354" y="3840217"/>
            <a:ext cx="977732" cy="2113901"/>
            <a:chOff x="5333998" y="895351"/>
            <a:chExt cx="1295400" cy="2873708"/>
          </a:xfrm>
        </p:grpSpPr>
        <p:sp>
          <p:nvSpPr>
            <p:cNvPr id="17" name="Rectangle 16"/>
            <p:cNvSpPr/>
            <p:nvPr/>
          </p:nvSpPr>
          <p:spPr>
            <a:xfrm>
              <a:off x="5333998" y="895351"/>
              <a:ext cx="1295400" cy="28737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Rack 1</a:t>
              </a:r>
            </a:p>
          </p:txBody>
        </p:sp>
        <p:sp>
          <p:nvSpPr>
            <p:cNvPr id="18" name="Magnetic Disk 17"/>
            <p:cNvSpPr/>
            <p:nvPr/>
          </p:nvSpPr>
          <p:spPr>
            <a:xfrm>
              <a:off x="5562600" y="1652682"/>
              <a:ext cx="838199" cy="7620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Magnetic Disk 18"/>
            <p:cNvSpPr/>
            <p:nvPr/>
          </p:nvSpPr>
          <p:spPr>
            <a:xfrm>
              <a:off x="5562600" y="2606566"/>
              <a:ext cx="838199" cy="87198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n2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85799" y="3840217"/>
            <a:ext cx="977732" cy="2113901"/>
            <a:chOff x="5333998" y="895351"/>
            <a:chExt cx="1295400" cy="2873708"/>
          </a:xfrm>
        </p:grpSpPr>
        <p:sp>
          <p:nvSpPr>
            <p:cNvPr id="21" name="Rectangle 20"/>
            <p:cNvSpPr/>
            <p:nvPr/>
          </p:nvSpPr>
          <p:spPr>
            <a:xfrm>
              <a:off x="5333998" y="895351"/>
              <a:ext cx="1295400" cy="28737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Rack </a:t>
              </a:r>
              <a:r>
                <a:rPr lang="en-US" dirty="0"/>
                <a:t>2</a:t>
              </a:r>
              <a:endParaRPr lang="en-US" dirty="0" smtClean="0"/>
            </a:p>
          </p:txBody>
        </p:sp>
        <p:sp>
          <p:nvSpPr>
            <p:cNvPr id="22" name="Magnetic Disk 21"/>
            <p:cNvSpPr/>
            <p:nvPr/>
          </p:nvSpPr>
          <p:spPr>
            <a:xfrm>
              <a:off x="5562600" y="1652682"/>
              <a:ext cx="838199" cy="7620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Magnetic Disk 22"/>
            <p:cNvSpPr/>
            <p:nvPr/>
          </p:nvSpPr>
          <p:spPr>
            <a:xfrm>
              <a:off x="5562600" y="2606566"/>
              <a:ext cx="838199" cy="871989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n4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155087" y="6094961"/>
            <a:ext cx="1508444" cy="32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center 1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1439537" y="4179210"/>
            <a:ext cx="420961" cy="218099"/>
          </a:xfrm>
          <a:custGeom>
            <a:avLst/>
            <a:gdLst>
              <a:gd name="connsiteX0" fmla="*/ 0 w 304800"/>
              <a:gd name="connsiteY0" fmla="*/ 228750 h 228750"/>
              <a:gd name="connsiteX1" fmla="*/ 152400 w 304800"/>
              <a:gd name="connsiteY1" fmla="*/ 150 h 228750"/>
              <a:gd name="connsiteX2" fmla="*/ 304800 w 304800"/>
              <a:gd name="connsiteY2" fmla="*/ 190650 h 228750"/>
              <a:gd name="connsiteX3" fmla="*/ 304800 w 304800"/>
              <a:gd name="connsiteY3" fmla="*/ 190650 h 2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228750">
                <a:moveTo>
                  <a:pt x="0" y="228750"/>
                </a:moveTo>
                <a:cubicBezTo>
                  <a:pt x="50800" y="117625"/>
                  <a:pt x="101600" y="6500"/>
                  <a:pt x="152400" y="150"/>
                </a:cubicBezTo>
                <a:cubicBezTo>
                  <a:pt x="203200" y="-6200"/>
                  <a:pt x="304800" y="190650"/>
                  <a:pt x="304800" y="190650"/>
                </a:cubicBezTo>
                <a:lnTo>
                  <a:pt x="304800" y="190650"/>
                </a:lnTo>
              </a:path>
            </a:pathLst>
          </a:cu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971793" y="4699342"/>
            <a:ext cx="315730" cy="712170"/>
          </a:xfrm>
          <a:custGeom>
            <a:avLst/>
            <a:gdLst>
              <a:gd name="connsiteX0" fmla="*/ 342910 w 342910"/>
              <a:gd name="connsiteY0" fmla="*/ 0 h 800100"/>
              <a:gd name="connsiteX1" fmla="*/ 10 w 342910"/>
              <a:gd name="connsiteY1" fmla="*/ 355600 h 800100"/>
              <a:gd name="connsiteX2" fmla="*/ 330210 w 342910"/>
              <a:gd name="connsiteY2" fmla="*/ 800100 h 800100"/>
              <a:gd name="connsiteX3" fmla="*/ 330210 w 34291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10" h="800100">
                <a:moveTo>
                  <a:pt x="342910" y="0"/>
                </a:moveTo>
                <a:cubicBezTo>
                  <a:pt x="172518" y="111125"/>
                  <a:pt x="2127" y="222250"/>
                  <a:pt x="10" y="355600"/>
                </a:cubicBezTo>
                <a:cubicBezTo>
                  <a:pt x="-2107" y="488950"/>
                  <a:pt x="330210" y="800100"/>
                  <a:pt x="330210" y="800100"/>
                </a:cubicBezTo>
                <a:lnTo>
                  <a:pt x="330210" y="800100"/>
                </a:lnTo>
              </a:path>
            </a:pathLst>
          </a:cu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95579" y="4868906"/>
            <a:ext cx="1087483" cy="327840"/>
          </a:xfrm>
          <a:custGeom>
            <a:avLst/>
            <a:gdLst>
              <a:gd name="connsiteX0" fmla="*/ 0 w 1181100"/>
              <a:gd name="connsiteY0" fmla="*/ 12700 h 368318"/>
              <a:gd name="connsiteX1" fmla="*/ 482600 w 1181100"/>
              <a:gd name="connsiteY1" fmla="*/ 368300 h 368318"/>
              <a:gd name="connsiteX2" fmla="*/ 1181100 w 1181100"/>
              <a:gd name="connsiteY2" fmla="*/ 0 h 368318"/>
              <a:gd name="connsiteX3" fmla="*/ 1181100 w 1181100"/>
              <a:gd name="connsiteY3" fmla="*/ 0 h 3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368318">
                <a:moveTo>
                  <a:pt x="0" y="12700"/>
                </a:moveTo>
                <a:cubicBezTo>
                  <a:pt x="142875" y="191558"/>
                  <a:pt x="285750" y="370417"/>
                  <a:pt x="482600" y="368300"/>
                </a:cubicBezTo>
                <a:cubicBezTo>
                  <a:pt x="679450" y="366183"/>
                  <a:pt x="1181100" y="0"/>
                  <a:pt x="1181100" y="0"/>
                </a:cubicBezTo>
                <a:lnTo>
                  <a:pt x="1181100" y="0"/>
                </a:lnTo>
              </a:path>
            </a:pathLst>
          </a:cu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977432" y="3510828"/>
            <a:ext cx="3566477" cy="1663294"/>
          </a:xfrm>
          <a:custGeom>
            <a:avLst/>
            <a:gdLst>
              <a:gd name="connsiteX0" fmla="*/ 0 w 3873500"/>
              <a:gd name="connsiteY0" fmla="*/ 1157457 h 1868657"/>
              <a:gd name="connsiteX1" fmla="*/ 1422400 w 3873500"/>
              <a:gd name="connsiteY1" fmla="*/ 14457 h 1868657"/>
              <a:gd name="connsiteX2" fmla="*/ 3873500 w 3873500"/>
              <a:gd name="connsiteY2" fmla="*/ 1868657 h 186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3500" h="1868657">
                <a:moveTo>
                  <a:pt x="0" y="1157457"/>
                </a:moveTo>
                <a:cubicBezTo>
                  <a:pt x="388408" y="526690"/>
                  <a:pt x="776817" y="-104076"/>
                  <a:pt x="1422400" y="14457"/>
                </a:cubicBezTo>
                <a:cubicBezTo>
                  <a:pt x="2067983" y="132990"/>
                  <a:pt x="3873500" y="1868657"/>
                  <a:pt x="3873500" y="1868657"/>
                </a:cubicBezTo>
              </a:path>
            </a:pathLst>
          </a:cu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140200" y="168223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40200" y="215213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40200" y="259663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40200" y="299033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36872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/>
          <a:lstStyle/>
          <a:p>
            <a:r>
              <a:rPr lang="en-US" dirty="0" smtClean="0"/>
              <a:t>HDFS Inside: Write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000" y="2197100"/>
            <a:ext cx="1587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Client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5200" y="1443038"/>
            <a:ext cx="1587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Name Node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06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78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DN3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1800" y="3932238"/>
            <a:ext cx="12446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DNn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5300" y="393223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 . .</a:t>
            </a:r>
            <a:endParaRPr lang="en-US" b="1" dirty="0"/>
          </a:p>
        </p:txBody>
      </p:sp>
      <p:sp>
        <p:nvSpPr>
          <p:cNvPr id="11" name="Freeform 10"/>
          <p:cNvSpPr/>
          <p:nvPr/>
        </p:nvSpPr>
        <p:spPr>
          <a:xfrm>
            <a:off x="2298700" y="1521634"/>
            <a:ext cx="2425700" cy="599266"/>
          </a:xfrm>
          <a:custGeom>
            <a:avLst/>
            <a:gdLst>
              <a:gd name="connsiteX0" fmla="*/ 0 w 2425700"/>
              <a:gd name="connsiteY0" fmla="*/ 599266 h 599266"/>
              <a:gd name="connsiteX1" fmla="*/ 774700 w 2425700"/>
              <a:gd name="connsiteY1" fmla="*/ 78566 h 599266"/>
              <a:gd name="connsiteX2" fmla="*/ 2425700 w 2425700"/>
              <a:gd name="connsiteY2" fmla="*/ 2366 h 599266"/>
              <a:gd name="connsiteX3" fmla="*/ 2425700 w 2425700"/>
              <a:gd name="connsiteY3" fmla="*/ 2366 h 59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99266">
                <a:moveTo>
                  <a:pt x="0" y="599266"/>
                </a:moveTo>
                <a:cubicBezTo>
                  <a:pt x="185208" y="388657"/>
                  <a:pt x="370417" y="178049"/>
                  <a:pt x="774700" y="78566"/>
                </a:cubicBezTo>
                <a:cubicBezTo>
                  <a:pt x="1178983" y="-20917"/>
                  <a:pt x="2425700" y="2366"/>
                  <a:pt x="2425700" y="2366"/>
                </a:cubicBezTo>
                <a:lnTo>
                  <a:pt x="2425700" y="2366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98700" y="1377172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311400" y="2070100"/>
            <a:ext cx="2476500" cy="776613"/>
          </a:xfrm>
          <a:custGeom>
            <a:avLst/>
            <a:gdLst>
              <a:gd name="connsiteX0" fmla="*/ 2476500 w 2476500"/>
              <a:gd name="connsiteY0" fmla="*/ 0 h 776613"/>
              <a:gd name="connsiteX1" fmla="*/ 1803400 w 2476500"/>
              <a:gd name="connsiteY1" fmla="*/ 762000 h 776613"/>
              <a:gd name="connsiteX2" fmla="*/ 0 w 2476500"/>
              <a:gd name="connsiteY2" fmla="*/ 520700 h 776613"/>
              <a:gd name="connsiteX3" fmla="*/ 0 w 2476500"/>
              <a:gd name="connsiteY3" fmla="*/ 520700 h 77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776613">
                <a:moveTo>
                  <a:pt x="2476500" y="0"/>
                </a:moveTo>
                <a:cubicBezTo>
                  <a:pt x="2346325" y="337608"/>
                  <a:pt x="2216150" y="675217"/>
                  <a:pt x="1803400" y="762000"/>
                </a:cubicBezTo>
                <a:cubicBezTo>
                  <a:pt x="1390650" y="848783"/>
                  <a:pt x="0" y="520700"/>
                  <a:pt x="0" y="520700"/>
                </a:cubicBezTo>
                <a:lnTo>
                  <a:pt x="0" y="520700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03650" y="2395538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409700" y="29718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9150" y="3202313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3987800" y="3437970"/>
            <a:ext cx="1041400" cy="14097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803900" y="2074308"/>
            <a:ext cx="1460500" cy="1710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81800" y="2666532"/>
            <a:ext cx="368300" cy="360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150" y="5118100"/>
            <a:ext cx="795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Client connects to NN to write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NN tells client write these data nodes</a:t>
            </a:r>
          </a:p>
          <a:p>
            <a:pPr marL="342900" indent="-342900">
              <a:buAutoNum type="arabicPeriod"/>
            </a:pPr>
            <a:r>
              <a:rPr lang="en-US" dirty="0" smtClean="0"/>
              <a:t>Client writes blocks directly to data nodes  with desired replication factor</a:t>
            </a:r>
          </a:p>
          <a:p>
            <a:pPr marL="342900" indent="-342900">
              <a:buAutoNum type="arabicPeriod"/>
            </a:pPr>
            <a:r>
              <a:rPr lang="en-US" dirty="0" smtClean="0"/>
              <a:t>In case of node failures, NN will figure it out and replicate the missing blocks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651000" y="2971800"/>
            <a:ext cx="0" cy="86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257300" y="4559300"/>
            <a:ext cx="1397000" cy="444515"/>
          </a:xfrm>
          <a:custGeom>
            <a:avLst/>
            <a:gdLst>
              <a:gd name="connsiteX0" fmla="*/ 0 w 1397000"/>
              <a:gd name="connsiteY0" fmla="*/ 12700 h 444515"/>
              <a:gd name="connsiteX1" fmla="*/ 431800 w 1397000"/>
              <a:gd name="connsiteY1" fmla="*/ 444500 h 444515"/>
              <a:gd name="connsiteX2" fmla="*/ 1397000 w 1397000"/>
              <a:gd name="connsiteY2" fmla="*/ 0 h 444515"/>
              <a:gd name="connsiteX3" fmla="*/ 1397000 w 1397000"/>
              <a:gd name="connsiteY3" fmla="*/ 0 h 4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0" h="444515">
                <a:moveTo>
                  <a:pt x="0" y="12700"/>
                </a:moveTo>
                <a:cubicBezTo>
                  <a:pt x="99483" y="229658"/>
                  <a:pt x="198967" y="446617"/>
                  <a:pt x="431800" y="444500"/>
                </a:cubicBezTo>
                <a:cubicBezTo>
                  <a:pt x="664633" y="442383"/>
                  <a:pt x="1397000" y="0"/>
                  <a:pt x="1397000" y="0"/>
                </a:cubicBezTo>
                <a:lnTo>
                  <a:pt x="1397000" y="0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59100" y="4635515"/>
            <a:ext cx="1397000" cy="444515"/>
          </a:xfrm>
          <a:custGeom>
            <a:avLst/>
            <a:gdLst>
              <a:gd name="connsiteX0" fmla="*/ 0 w 1397000"/>
              <a:gd name="connsiteY0" fmla="*/ 12700 h 444515"/>
              <a:gd name="connsiteX1" fmla="*/ 431800 w 1397000"/>
              <a:gd name="connsiteY1" fmla="*/ 444500 h 444515"/>
              <a:gd name="connsiteX2" fmla="*/ 1397000 w 1397000"/>
              <a:gd name="connsiteY2" fmla="*/ 0 h 444515"/>
              <a:gd name="connsiteX3" fmla="*/ 1397000 w 1397000"/>
              <a:gd name="connsiteY3" fmla="*/ 0 h 44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0" h="444515">
                <a:moveTo>
                  <a:pt x="0" y="12700"/>
                </a:moveTo>
                <a:cubicBezTo>
                  <a:pt x="99483" y="229658"/>
                  <a:pt x="198967" y="446617"/>
                  <a:pt x="431800" y="444500"/>
                </a:cubicBezTo>
                <a:cubicBezTo>
                  <a:pt x="664633" y="442383"/>
                  <a:pt x="1397000" y="0"/>
                  <a:pt x="1397000" y="0"/>
                </a:cubicBezTo>
                <a:lnTo>
                  <a:pt x="1397000" y="0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7" idx="3"/>
            <a:endCxn id="8" idx="1"/>
          </p:cNvCxnSpPr>
          <p:nvPr/>
        </p:nvCxnSpPr>
        <p:spPr>
          <a:xfrm>
            <a:off x="3505200" y="4211638"/>
            <a:ext cx="482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28800" y="4211638"/>
            <a:ext cx="482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724400" y="2197100"/>
            <a:ext cx="609600" cy="1365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43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5" grpId="0" animBg="1"/>
      <p:bldP spid="32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Inside: 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Q: Where should HDFS put the three replicas of a block? What tradeoffs we need to consider?</a:t>
            </a:r>
          </a:p>
          <a:p>
            <a:pPr>
              <a:buFontTx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Tradeoffs: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Reliability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Write Bandwidth</a:t>
            </a:r>
          </a:p>
          <a:p>
            <a:pPr lvl="1">
              <a:buFontTx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Read Bandwidth</a:t>
            </a:r>
          </a:p>
          <a:p>
            <a:pPr marL="0" indent="0">
              <a:buNone/>
            </a:pPr>
            <a:r>
              <a:rPr lang="en-US" dirty="0"/>
              <a:t>Q: </a:t>
            </a:r>
            <a:r>
              <a:rPr lang="en-US" dirty="0" smtClean="0"/>
              <a:t>What are some possible strategies?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6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 big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all-encompassing term for any collection of data sets so </a:t>
            </a:r>
            <a:r>
              <a:rPr lang="en-US" b="1" dirty="0" smtClean="0"/>
              <a:t>large</a:t>
            </a:r>
            <a:r>
              <a:rPr lang="en-US" dirty="0" smtClean="0"/>
              <a:t> and</a:t>
            </a:r>
            <a:r>
              <a:rPr lang="en-US" b="1" dirty="0" smtClean="0"/>
              <a:t> complex </a:t>
            </a:r>
            <a:r>
              <a:rPr lang="en-US" dirty="0" smtClean="0"/>
              <a:t>that it becomes </a:t>
            </a:r>
            <a:r>
              <a:rPr lang="en-US" b="1" dirty="0" smtClean="0"/>
              <a:t>difficult</a:t>
            </a:r>
            <a:r>
              <a:rPr lang="en-US" dirty="0" smtClean="0"/>
              <a:t> to process using on-hand data management tools or traditional data processing 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21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1"/>
            <a:ext cx="8229600" cy="1143000"/>
          </a:xfrm>
        </p:spPr>
        <p:txBody>
          <a:bodyPr/>
          <a:lstStyle/>
          <a:p>
            <a:r>
              <a:rPr lang="en-US" dirty="0" smtClean="0"/>
              <a:t>HDFS Inside: 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051"/>
            <a:ext cx="8229600" cy="7239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Replication Strategy </a:t>
            </a:r>
            <a:r>
              <a:rPr lang="en-US" dirty="0" err="1" smtClean="0"/>
              <a:t>vs</a:t>
            </a:r>
            <a:r>
              <a:rPr lang="en-US" dirty="0" smtClean="0"/>
              <a:t> Tradeoffs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19897351"/>
              </p:ext>
            </p:extLst>
          </p:nvPr>
        </p:nvGraphicFramePr>
        <p:xfrm>
          <a:off x="533400" y="1913525"/>
          <a:ext cx="8153400" cy="4526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1739900"/>
                <a:gridCol w="1600200"/>
                <a:gridCol w="1689100"/>
              </a:tblGrid>
              <a:tr h="5932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Reliability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Write Bandwidth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Read Bandwidth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141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Put</a:t>
                      </a:r>
                      <a:r>
                        <a:rPr lang="en-US" sz="2400" baseline="0" dirty="0" smtClean="0"/>
                        <a:t> all replicas on one node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8141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Put all replicas on different racks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118617">
                <a:tc>
                  <a:txBody>
                    <a:bodyPr/>
                    <a:lstStyle/>
                    <a:p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670300"/>
            <a:ext cx="635000" cy="424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2825173"/>
            <a:ext cx="635000" cy="42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2825173"/>
            <a:ext cx="438150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3657023"/>
            <a:ext cx="43815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3657023"/>
            <a:ext cx="43815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2834698"/>
            <a:ext cx="4381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2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1"/>
            <a:ext cx="8229600" cy="1143000"/>
          </a:xfrm>
        </p:spPr>
        <p:txBody>
          <a:bodyPr/>
          <a:lstStyle/>
          <a:p>
            <a:r>
              <a:rPr lang="en-US" dirty="0" smtClean="0"/>
              <a:t>HDFS Inside: 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051"/>
            <a:ext cx="8229600" cy="7239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Replication Strategy </a:t>
            </a:r>
            <a:r>
              <a:rPr lang="en-US" dirty="0" err="1" smtClean="0"/>
              <a:t>vs</a:t>
            </a:r>
            <a:r>
              <a:rPr lang="en-US" dirty="0" smtClean="0"/>
              <a:t> Tradeoffs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14703578"/>
              </p:ext>
            </p:extLst>
          </p:nvPr>
        </p:nvGraphicFramePr>
        <p:xfrm>
          <a:off x="533400" y="1913525"/>
          <a:ext cx="81534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1739900"/>
                <a:gridCol w="1600200"/>
                <a:gridCol w="1689100"/>
              </a:tblGrid>
              <a:tr h="5932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Reliability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Write Bandwidth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Read Bandwidth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141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Put</a:t>
                      </a:r>
                      <a:r>
                        <a:rPr lang="en-US" sz="2400" baseline="0" dirty="0" smtClean="0"/>
                        <a:t> all replicas on one node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81417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Put all replicas on different racks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1186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HDFS: </a:t>
                      </a:r>
                    </a:p>
                    <a:p>
                      <a:r>
                        <a:rPr lang="en-US" sz="2400" dirty="0" smtClean="0"/>
                        <a:t>1-&gt; same node as client</a:t>
                      </a:r>
                    </a:p>
                    <a:p>
                      <a:r>
                        <a:rPr lang="en-US" sz="2400" dirty="0" smtClean="0"/>
                        <a:t>2-&gt; a</a:t>
                      </a:r>
                      <a:r>
                        <a:rPr lang="en-US" sz="2400" baseline="0" dirty="0" smtClean="0"/>
                        <a:t> node on different rack </a:t>
                      </a:r>
                    </a:p>
                    <a:p>
                      <a:r>
                        <a:rPr lang="en-US" sz="2400" baseline="0" dirty="0" smtClean="0"/>
                        <a:t>3-&gt; a different node on the same rack as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670300"/>
            <a:ext cx="635000" cy="424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2825173"/>
            <a:ext cx="635000" cy="424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5270500"/>
            <a:ext cx="635000" cy="42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2825173"/>
            <a:ext cx="438150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3657023"/>
            <a:ext cx="43815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3657023"/>
            <a:ext cx="43815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2834698"/>
            <a:ext cx="4381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4974690"/>
            <a:ext cx="723900" cy="720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50" y="4974690"/>
            <a:ext cx="723900" cy="7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15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Based Interface</a:t>
            </a:r>
          </a:p>
          <a:p>
            <a:pPr lvl="1"/>
            <a:r>
              <a:rPr lang="en-US" dirty="0">
                <a:hlinkClick r:id="rId2"/>
              </a:rPr>
              <a:t>http://ccl.cse.nd.edu/operations/hadoop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Command Line: Hadoop FS Shell</a:t>
            </a:r>
          </a:p>
          <a:p>
            <a:pPr lvl="1"/>
            <a:r>
              <a:rPr lang="en-US" dirty="0">
                <a:hlinkClick r:id="rId3"/>
              </a:rPr>
              <a:t>https://hadoop.apache.org/docs/r2.4.1/hadoop-project-dist/hadoop-common/</a:t>
            </a:r>
            <a:r>
              <a:rPr lang="en-US" dirty="0" smtClean="0">
                <a:hlinkClick r:id="rId3"/>
              </a:rPr>
              <a:t>FileSystemShell.html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9471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HDFS-Web UI</a:t>
            </a:r>
            <a:endParaRPr lang="en-US" dirty="0"/>
          </a:p>
        </p:txBody>
      </p:sp>
      <p:pic>
        <p:nvPicPr>
          <p:cNvPr id="5" name="Picture 4" descr="Screen Shot 2014-09-15 at 3.4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294" y="1417638"/>
            <a:ext cx="8489927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01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HDFS-Web UI</a:t>
            </a:r>
            <a:endParaRPr lang="en-US" dirty="0"/>
          </a:p>
        </p:txBody>
      </p:sp>
      <p:pic>
        <p:nvPicPr>
          <p:cNvPr id="3" name="Picture 2" descr="Screen Shot 2014-09-15 at 3.4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484" y="1417638"/>
            <a:ext cx="7502358" cy="51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633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516"/>
            <a:ext cx="8229600" cy="4525963"/>
          </a:xfrm>
        </p:spPr>
        <p:txBody>
          <a:bodyPr/>
          <a:lstStyle/>
          <a:p>
            <a:r>
              <a:rPr lang="en-US" dirty="0" smtClean="0"/>
              <a:t>Hadoop Shell</a:t>
            </a:r>
            <a:endParaRPr lang="en-US" dirty="0"/>
          </a:p>
        </p:txBody>
      </p:sp>
      <p:pic>
        <p:nvPicPr>
          <p:cNvPr id="4" name="Picture 3" descr="Screen Shot 2014-09-15 at 3.4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7157" y="1831472"/>
            <a:ext cx="6270866" cy="4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02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Lecture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Big Data and Hadoop background</a:t>
            </a:r>
          </a:p>
          <a:p>
            <a:pPr lvl="1"/>
            <a:r>
              <a:rPr lang="en-US" dirty="0" smtClean="0"/>
              <a:t>What</a:t>
            </a:r>
            <a:r>
              <a:rPr lang="en-US" dirty="0"/>
              <a:t> </a:t>
            </a:r>
            <a:r>
              <a:rPr lang="en-US" dirty="0" smtClean="0"/>
              <a:t>and Why about Hadoop</a:t>
            </a:r>
          </a:p>
          <a:p>
            <a:pPr lvl="1"/>
            <a:r>
              <a:rPr lang="en-US" dirty="0" smtClean="0"/>
              <a:t>4 V challenge of Big Data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Hadoop Distributed File System (HDFS)</a:t>
            </a:r>
          </a:p>
          <a:p>
            <a:pPr lvl="1"/>
            <a:r>
              <a:rPr lang="en-US" dirty="0" smtClean="0"/>
              <a:t>Motivation: guide Hadoop design</a:t>
            </a:r>
          </a:p>
          <a:p>
            <a:pPr lvl="1"/>
            <a:r>
              <a:rPr lang="en-US" dirty="0" smtClean="0"/>
              <a:t>Architecture: Single rack </a:t>
            </a:r>
            <a:r>
              <a:rPr lang="en-US" dirty="0" err="1" smtClean="0"/>
              <a:t>vs</a:t>
            </a:r>
            <a:r>
              <a:rPr lang="en-US" dirty="0" smtClean="0"/>
              <a:t> Multi-rack clusters</a:t>
            </a:r>
          </a:p>
          <a:p>
            <a:pPr lvl="1"/>
            <a:r>
              <a:rPr lang="en-US" dirty="0" smtClean="0"/>
              <a:t>Reliable storage, Rack-awareness, Throughput</a:t>
            </a:r>
          </a:p>
          <a:p>
            <a:pPr lvl="1"/>
            <a:r>
              <a:rPr lang="en-US" dirty="0" smtClean="0"/>
              <a:t>Inside: Name Node file system, Read, Write</a:t>
            </a:r>
          </a:p>
          <a:p>
            <a:pPr lvl="1"/>
            <a:r>
              <a:rPr lang="en-US" dirty="0" smtClean="0"/>
              <a:t>Interface: Web and Command line </a:t>
            </a:r>
          </a:p>
        </p:txBody>
      </p:sp>
    </p:spTree>
    <p:extLst>
      <p:ext uri="{BB962C8B-B14F-4D97-AF65-F5344CB8AC3E}">
        <p14:creationId xmlns:p14="http://schemas.microsoft.com/office/powerpoint/2010/main" xmlns="" val="2310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is big?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74269"/>
          </a:xfrm>
        </p:spPr>
        <p:txBody>
          <a:bodyPr>
            <a:normAutofit/>
          </a:bodyPr>
          <a:lstStyle/>
          <a:p>
            <a:r>
              <a:rPr lang="en-US" dirty="0" smtClean="0"/>
              <a:t>2008: Google processes 20 PB a day</a:t>
            </a:r>
          </a:p>
          <a:p>
            <a:r>
              <a:rPr lang="en-US" dirty="0" smtClean="0"/>
              <a:t>2009: Facebook has 2.5 PB user data + 15 TB /day</a:t>
            </a:r>
          </a:p>
          <a:p>
            <a:r>
              <a:rPr lang="en-US" dirty="0" smtClean="0"/>
              <a:t>2011: Yahoo! has 180-200 PB of data</a:t>
            </a:r>
          </a:p>
          <a:p>
            <a:r>
              <a:rPr lang="en-US" dirty="0" smtClean="0"/>
              <a:t>2012: Facebook ingests 500 TB/day</a:t>
            </a:r>
          </a:p>
          <a:p>
            <a:r>
              <a:rPr lang="en-US" dirty="0" smtClean="0"/>
              <a:t>2013: YouTube 1000 PB video storage; 4 billion views/day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7885" y="5550948"/>
            <a:ext cx="5459886" cy="447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1 PB=10^3 TB=10^6 GB=10^</a:t>
            </a:r>
            <a:r>
              <a:rPr lang="en-US" sz="2800" dirty="0" smtClean="0">
                <a:solidFill>
                  <a:srgbClr val="000000"/>
                </a:solidFill>
              </a:rPr>
              <a:t>15 </a:t>
            </a:r>
            <a:r>
              <a:rPr lang="en-US" sz="28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7885" y="6263196"/>
            <a:ext cx="3666715" cy="447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1 </a:t>
            </a:r>
            <a:r>
              <a:rPr lang="en-US" sz="2800" dirty="0" smtClean="0">
                <a:solidFill>
                  <a:srgbClr val="000000"/>
                </a:solidFill>
              </a:rPr>
              <a:t>Exabyte = 1000 PB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0" y="6249448"/>
            <a:ext cx="3666715" cy="447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000000"/>
                </a:solidFill>
              </a:rPr>
              <a:t>Zetta</a:t>
            </a:r>
            <a:r>
              <a:rPr lang="en-US" sz="2800" dirty="0" err="1">
                <a:solidFill>
                  <a:srgbClr val="000000"/>
                </a:solidFill>
              </a:rPr>
              <a:t>b</a:t>
            </a:r>
            <a:r>
              <a:rPr lang="en-US" sz="2800" dirty="0" err="1" smtClean="0">
                <a:solidFill>
                  <a:srgbClr val="000000"/>
                </a:solidFill>
              </a:rPr>
              <a:t>yte</a:t>
            </a:r>
            <a:r>
              <a:rPr lang="en-US" sz="2800" dirty="0" smtClean="0">
                <a:solidFill>
                  <a:srgbClr val="000000"/>
                </a:solidFill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</a:rPr>
              <a:t>Yotta</a:t>
            </a:r>
            <a:r>
              <a:rPr lang="en-US" sz="2800" dirty="0" err="1">
                <a:solidFill>
                  <a:srgbClr val="000000"/>
                </a:solidFill>
              </a:rPr>
              <a:t>b</a:t>
            </a:r>
            <a:r>
              <a:rPr lang="en-US" sz="2800" dirty="0" err="1" smtClean="0">
                <a:solidFill>
                  <a:srgbClr val="000000"/>
                </a:solidFill>
              </a:rPr>
              <a:t>yte</a:t>
            </a:r>
            <a:r>
              <a:rPr lang="en-US" sz="2800" dirty="0" smtClean="0">
                <a:solidFill>
                  <a:srgbClr val="000000"/>
                </a:solidFill>
              </a:rPr>
              <a:t> …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94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41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percentage of all data in the word that has been generated in </a:t>
            </a:r>
            <a:r>
              <a:rPr lang="en-US" sz="3600" b="1" dirty="0" smtClean="0"/>
              <a:t>last 2 years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31" y="1629501"/>
            <a:ext cx="6035248" cy="45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0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xfrm>
            <a:off x="457200" y="303213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 smtClean="0"/>
              <a:t>Who is generating</a:t>
            </a:r>
            <a:r>
              <a:rPr lang="en-US" dirty="0"/>
              <a:t> </a:t>
            </a:r>
            <a:r>
              <a:rPr lang="en-US" dirty="0" smtClean="0"/>
              <a:t>Big Data?</a:t>
            </a:r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7494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/>
          </a:blip>
          <a:stretch>
            <a:fillRect/>
          </a:stretch>
        </p:blipFill>
        <p:spPr>
          <a:xfrm>
            <a:off x="228600" y="1869585"/>
            <a:ext cx="2743200" cy="176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ttp://t2.gstatic.com/images?q=tbn:ANd9GcRMEiHyKbA7ufLqg6hvyLzDWhHGEnQ-rHTFJBAGlDc_dADr24GbizHlX5U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1524000" y="2631585"/>
            <a:ext cx="1468798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xfrm>
            <a:off x="457200" y="303213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 smtClean="0"/>
              <a:t>Who is generating</a:t>
            </a:r>
            <a:r>
              <a:rPr lang="en-US" dirty="0"/>
              <a:t> </a:t>
            </a:r>
            <a:r>
              <a:rPr lang="en-US" dirty="0" smtClean="0"/>
              <a:t>Big Data?</a:t>
            </a:r>
          </a:p>
        </p:txBody>
      </p:sp>
      <p:sp>
        <p:nvSpPr>
          <p:cNvPr id="16389" name="TextBox 8"/>
          <p:cNvSpPr txBox="1">
            <a:spLocks noChangeArrowheads="1"/>
          </p:cNvSpPr>
          <p:nvPr/>
        </p:nvSpPr>
        <p:spPr bwMode="auto">
          <a:xfrm>
            <a:off x="5964238" y="1375873"/>
            <a:ext cx="2874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Homeland Security</a:t>
            </a: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6019800" y="4003185"/>
            <a:ext cx="2743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Real Time Search</a:t>
            </a:r>
          </a:p>
        </p:txBody>
      </p:sp>
      <p:sp>
        <p:nvSpPr>
          <p:cNvPr id="16391" name="Rectangle 10"/>
          <p:cNvSpPr>
            <a:spLocks noChangeArrowheads="1"/>
          </p:cNvSpPr>
          <p:nvPr/>
        </p:nvSpPr>
        <p:spPr bwMode="auto">
          <a:xfrm>
            <a:off x="152400" y="1412385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Social</a:t>
            </a:r>
          </a:p>
        </p:txBody>
      </p:sp>
      <p:sp>
        <p:nvSpPr>
          <p:cNvPr id="16392" name="TextBox 12"/>
          <p:cNvSpPr txBox="1">
            <a:spLocks noChangeArrowheads="1"/>
          </p:cNvSpPr>
          <p:nvPr/>
        </p:nvSpPr>
        <p:spPr bwMode="auto">
          <a:xfrm>
            <a:off x="152400" y="4003185"/>
            <a:ext cx="281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dirty="0" err="1">
                <a:latin typeface="Arial" charset="0"/>
              </a:rPr>
              <a:t>eCommerce</a:t>
            </a:r>
            <a:endParaRPr lang="en-US" sz="1600" dirty="0">
              <a:latin typeface="Arial" charset="0"/>
            </a:endParaRPr>
          </a:p>
        </p:txBody>
      </p:sp>
      <p:pic>
        <p:nvPicPr>
          <p:cNvPr id="1639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45785"/>
            <a:ext cx="2590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1" name="TextBox 14"/>
          <p:cNvSpPr txBox="1">
            <a:spLocks noChangeArrowheads="1"/>
          </p:cNvSpPr>
          <p:nvPr/>
        </p:nvSpPr>
        <p:spPr bwMode="auto">
          <a:xfrm>
            <a:off x="3352800" y="1336185"/>
            <a:ext cx="2362200" cy="646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latin typeface="+mn-lt"/>
                <a:ea typeface="+mn-ea"/>
                <a:cs typeface="+mn-cs"/>
              </a:rPr>
              <a:t>User Tracking &amp; Engagement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6395" name="TextBox 17"/>
          <p:cNvSpPr txBox="1">
            <a:spLocks noChangeArrowheads="1"/>
          </p:cNvSpPr>
          <p:nvPr/>
        </p:nvSpPr>
        <p:spPr bwMode="auto">
          <a:xfrm>
            <a:off x="3505200" y="4003185"/>
            <a:ext cx="228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>
                <a:latin typeface="Arial" charset="0"/>
              </a:rPr>
              <a:t>Financial Services </a:t>
            </a:r>
          </a:p>
        </p:txBody>
      </p:sp>
      <p:pic>
        <p:nvPicPr>
          <p:cNvPr id="16396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52539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7" name="Group 11"/>
          <p:cNvGrpSpPr>
            <a:grpSpLocks/>
          </p:cNvGrpSpPr>
          <p:nvPr/>
        </p:nvGrpSpPr>
        <p:grpSpPr bwMode="auto">
          <a:xfrm>
            <a:off x="6273800" y="4928495"/>
            <a:ext cx="2425700" cy="482600"/>
            <a:chOff x="5727959" y="4694719"/>
            <a:chExt cx="3208432" cy="639281"/>
          </a:xfrm>
        </p:grpSpPr>
        <p:pic>
          <p:nvPicPr>
            <p:cNvPr id="16409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959" y="4694719"/>
              <a:ext cx="239466" cy="63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1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559" y="4694719"/>
              <a:ext cx="2979832" cy="63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8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5693"/>
          <a:stretch>
            <a:fillRect/>
          </a:stretch>
        </p:blipFill>
        <p:spPr bwMode="auto">
          <a:xfrm>
            <a:off x="6300788" y="4483995"/>
            <a:ext cx="9080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474595"/>
            <a:ext cx="46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4745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3200400" y="1412385"/>
            <a:ext cx="0" cy="4648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/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>
            <a:off x="5867400" y="1412385"/>
            <a:ext cx="0" cy="4648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/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>
            <a:off x="304800" y="3849198"/>
            <a:ext cx="82296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5200" y="4536585"/>
            <a:ext cx="2133600" cy="1402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24600" y="1799735"/>
            <a:ext cx="1905000" cy="19002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/>
        </p:spPr>
      </p:pic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026" name="Picture 2" descr="http://cdn2.1stwebdesigner.com/wp-content/uploads/2010/10/speckyboy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009" y="4442149"/>
            <a:ext cx="1470182" cy="16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408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10091</TotalTime>
  <Words>2039</Words>
  <Application>Microsoft Office PowerPoint</Application>
  <PresentationFormat>On-screen Show (4:3)</PresentationFormat>
  <Paragraphs>465</Paragraphs>
  <Slides>56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Hadoop Lecture</vt:lpstr>
      <vt:lpstr>Key Questions to Answer</vt:lpstr>
      <vt:lpstr>Slide 3</vt:lpstr>
      <vt:lpstr>What is Big Data</vt:lpstr>
      <vt:lpstr>What is Big Data</vt:lpstr>
      <vt:lpstr>How big is big?</vt:lpstr>
      <vt:lpstr>The percentage of all data in the word that has been generated in last 2 years?</vt:lpstr>
      <vt:lpstr>Who is generating Big Data?</vt:lpstr>
      <vt:lpstr>Who is generating Big Data?</vt:lpstr>
      <vt:lpstr>That is a lot of data …</vt:lpstr>
      <vt:lpstr>What are Key Features of Big Data?</vt:lpstr>
      <vt:lpstr>Slide 12</vt:lpstr>
      <vt:lpstr>Divide and Conquer</vt:lpstr>
      <vt:lpstr>Distributed processing is non-trivial </vt:lpstr>
      <vt:lpstr>Big data storage is challenging</vt:lpstr>
      <vt:lpstr>One popular solution: Hadoop </vt:lpstr>
      <vt:lpstr>Hadoop offers</vt:lpstr>
      <vt:lpstr>Hadoop offers</vt:lpstr>
      <vt:lpstr>A real world example of New York Times</vt:lpstr>
      <vt:lpstr>A real world example of New York Times</vt:lpstr>
      <vt:lpstr>So we are </vt:lpstr>
      <vt:lpstr>A little history on Hadoop</vt:lpstr>
      <vt:lpstr>Who are using Hadoop?</vt:lpstr>
      <vt:lpstr>Hadoop Stack</vt:lpstr>
      <vt:lpstr>HDFS Hadoop Distributed File System</vt:lpstr>
      <vt:lpstr>HDFS Outline</vt:lpstr>
      <vt:lpstr>Motivation Questions</vt:lpstr>
      <vt:lpstr>Motivation Questions</vt:lpstr>
      <vt:lpstr>Motivation Questions</vt:lpstr>
      <vt:lpstr>Motivation Questions</vt:lpstr>
      <vt:lpstr>Motivation Questions</vt:lpstr>
      <vt:lpstr>HDFS Architecture: Master-Slave</vt:lpstr>
      <vt:lpstr>HDFS Architecture: Master-Slave</vt:lpstr>
      <vt:lpstr>HDFS Architecture: Master-Slave</vt:lpstr>
      <vt:lpstr>HDFS Architecture: Master-Slave</vt:lpstr>
      <vt:lpstr>HDFS Architecture: Master-Slave</vt:lpstr>
      <vt:lpstr>HDFS Architecture: Master-Slave</vt:lpstr>
      <vt:lpstr>HDFS Inside: Name Node</vt:lpstr>
      <vt:lpstr>HDFS Inside: Name Node</vt:lpstr>
      <vt:lpstr>HDFS Inside: Blocks</vt:lpstr>
      <vt:lpstr>HDFS Inside: Blocks</vt:lpstr>
      <vt:lpstr>HDFS Inside: Read</vt:lpstr>
      <vt:lpstr>HDFS Inside: Read</vt:lpstr>
      <vt:lpstr>HDFS Inside: Read</vt:lpstr>
      <vt:lpstr>HDFS Inside: Network Topology</vt:lpstr>
      <vt:lpstr>HDFS Inside: Network Topology</vt:lpstr>
      <vt:lpstr>HDFS Inside: Network Topology</vt:lpstr>
      <vt:lpstr>HDFS Inside: Write</vt:lpstr>
      <vt:lpstr>HDFS Inside: Write</vt:lpstr>
      <vt:lpstr>HDFS Inside: Write</vt:lpstr>
      <vt:lpstr>HDFS Inside: Write</vt:lpstr>
      <vt:lpstr>HDFS Interface</vt:lpstr>
      <vt:lpstr>HDFS-Web UI</vt:lpstr>
      <vt:lpstr>HDFS-Web UI</vt:lpstr>
      <vt:lpstr>HDFS Command Line</vt:lpstr>
      <vt:lpstr>Hadoop Lecture 1 Summary</vt:lpstr>
    </vt:vector>
  </TitlesOfParts>
  <Company>UIUC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Lecture</dc:title>
  <dc:creator>Dong Wang</dc:creator>
  <cp:lastModifiedBy>Windows User</cp:lastModifiedBy>
  <cp:revision>415</cp:revision>
  <dcterms:created xsi:type="dcterms:W3CDTF">2014-09-15T17:22:17Z</dcterms:created>
  <dcterms:modified xsi:type="dcterms:W3CDTF">2017-10-28T03:02:44Z</dcterms:modified>
</cp:coreProperties>
</file>